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313" r:id="rId5"/>
    <p:sldId id="314" r:id="rId6"/>
    <p:sldId id="258" r:id="rId7"/>
    <p:sldId id="259" r:id="rId8"/>
    <p:sldId id="260" r:id="rId9"/>
    <p:sldId id="316" r:id="rId10"/>
    <p:sldId id="261" r:id="rId11"/>
    <p:sldId id="263" r:id="rId12"/>
    <p:sldId id="271" r:id="rId13"/>
    <p:sldId id="269" r:id="rId14"/>
    <p:sldId id="270" r:id="rId15"/>
    <p:sldId id="266" r:id="rId16"/>
    <p:sldId id="267" r:id="rId17"/>
    <p:sldId id="265" r:id="rId18"/>
    <p:sldId id="264" r:id="rId19"/>
    <p:sldId id="317" r:id="rId20"/>
    <p:sldId id="273" r:id="rId21"/>
    <p:sldId id="274" r:id="rId22"/>
    <p:sldId id="276" r:id="rId23"/>
    <p:sldId id="277" r:id="rId24"/>
    <p:sldId id="278" r:id="rId25"/>
    <p:sldId id="279" r:id="rId26"/>
    <p:sldId id="280" r:id="rId27"/>
    <p:sldId id="318" r:id="rId28"/>
    <p:sldId id="319" r:id="rId29"/>
    <p:sldId id="283" r:id="rId30"/>
    <p:sldId id="320" r:id="rId31"/>
    <p:sldId id="284" r:id="rId32"/>
    <p:sldId id="282"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10" r:id="rId52"/>
    <p:sldId id="311" r:id="rId53"/>
    <p:sldId id="303" r:id="rId54"/>
    <p:sldId id="307" r:id="rId55"/>
    <p:sldId id="309" r:id="rId56"/>
    <p:sldId id="308" r:id="rId57"/>
    <p:sldId id="312" r:id="rId58"/>
    <p:sldId id="304" r:id="rId59"/>
    <p:sldId id="305" r:id="rId60"/>
    <p:sldId id="30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69282A-7C27-4B58-BA43-0D520B010BEA}"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9282A-7C27-4B58-BA43-0D520B010BEA}"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69282A-7C27-4B58-BA43-0D520B010BEA}"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69282A-7C27-4B58-BA43-0D520B010BEA}"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69282A-7C27-4B58-BA43-0D520B010BEA}"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9282A-7C27-4B58-BA43-0D520B010BEA}"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9282A-7C27-4B58-BA43-0D520B010BEA}"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9282A-7C27-4B58-BA43-0D520B010BEA}"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9282A-7C27-4B58-BA43-0D520B010BEA}" type="datetimeFigureOut">
              <a:rPr lang="en-US" smtClean="0"/>
              <a:t>5/20/2021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2A365-B83D-491E-8878-C72ACB9AE31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39975"/>
            <a:ext cx="7772400" cy="1470025"/>
          </a:xfrm>
        </p:spPr>
        <p:txBody>
          <a:bodyPr>
            <a:normAutofit/>
          </a:bodyPr>
          <a:lstStyle/>
          <a:p>
            <a:r>
              <a:rPr lang="en-US" sz="6000" b="1" dirty="0">
                <a:solidFill>
                  <a:srgbClr val="C00000"/>
                </a:solidFill>
                <a:latin typeface="Stencil" pitchFamily="82" charset="0"/>
              </a:rPr>
              <a:t>Spectroscopy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899160" y="381000"/>
            <a:ext cx="7406640" cy="6096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err="1">
                <a:solidFill>
                  <a:srgbClr val="C00000"/>
                </a:solidFill>
                <a:latin typeface="Stencil" pitchFamily="82" charset="0"/>
              </a:rPr>
              <a:t>Electomagnetic</a:t>
            </a:r>
            <a:r>
              <a:rPr lang="en-US" spc="-25" dirty="0">
                <a:solidFill>
                  <a:srgbClr val="C00000"/>
                </a:solidFill>
                <a:latin typeface="Stencil" pitchFamily="82" charset="0"/>
              </a:rPr>
              <a:t> </a:t>
            </a:r>
            <a:r>
              <a:rPr lang="en-US" spc="-5" dirty="0">
                <a:solidFill>
                  <a:srgbClr val="C00000"/>
                </a:solidFill>
                <a:latin typeface="Stencil" pitchFamily="82" charset="0"/>
              </a:rPr>
              <a:t>spectrum</a:t>
            </a:r>
            <a:endParaRPr lang="en-US" dirty="0">
              <a:solidFill>
                <a:srgbClr val="C00000"/>
              </a:solidFill>
              <a:latin typeface="Stencil" pitchFamily="82" charset="0"/>
            </a:endParaRPr>
          </a:p>
        </p:txBody>
      </p:sp>
      <p:sp>
        <p:nvSpPr>
          <p:cNvPr id="3" name="Content Placeholder 2"/>
          <p:cNvSpPr>
            <a:spLocks noGrp="1"/>
          </p:cNvSpPr>
          <p:nvPr>
            <p:ph idx="1"/>
          </p:nvPr>
        </p:nvSpPr>
        <p:spPr>
          <a:xfrm>
            <a:off x="457200" y="1600200"/>
            <a:ext cx="8458200" cy="4525963"/>
          </a:xfrm>
        </p:spPr>
        <p:txBody>
          <a:bodyPr>
            <a:normAutofit fontScale="92500" lnSpcReduction="20000"/>
          </a:bodyPr>
          <a:lstStyle/>
          <a:p>
            <a:pPr>
              <a:buNone/>
            </a:pPr>
            <a:r>
              <a:rPr lang="en-US" dirty="0">
                <a:solidFill>
                  <a:srgbClr val="0000CC"/>
                </a:solidFill>
                <a:latin typeface="Cambria" pitchFamily="18" charset="0"/>
              </a:rPr>
              <a:t>    The whole range of frequencies/wavelength of the electromagnetic radiations arranged in an order is known as Electromagnetic spectrum.</a:t>
            </a:r>
          </a:p>
          <a:p>
            <a:pPr>
              <a:buNone/>
            </a:pPr>
            <a:r>
              <a:rPr lang="en-US" dirty="0">
                <a:solidFill>
                  <a:srgbClr val="0000CC"/>
                </a:solidFill>
                <a:latin typeface="Cambria" pitchFamily="18" charset="0"/>
              </a:rPr>
              <a:t>                               Radio waves</a:t>
            </a:r>
          </a:p>
          <a:p>
            <a:pPr>
              <a:buNone/>
            </a:pPr>
            <a:r>
              <a:rPr lang="en-US" dirty="0">
                <a:solidFill>
                  <a:srgbClr val="0000CC"/>
                </a:solidFill>
                <a:latin typeface="Cambria" pitchFamily="18" charset="0"/>
              </a:rPr>
              <a:t>                               Microwaves</a:t>
            </a:r>
          </a:p>
          <a:p>
            <a:pPr>
              <a:buNone/>
            </a:pPr>
            <a:r>
              <a:rPr lang="en-US" dirty="0">
                <a:solidFill>
                  <a:srgbClr val="0000CC"/>
                </a:solidFill>
                <a:latin typeface="Cambria" pitchFamily="18" charset="0"/>
              </a:rPr>
              <a:t>                               Infrared rays</a:t>
            </a:r>
          </a:p>
          <a:p>
            <a:pPr>
              <a:buNone/>
            </a:pPr>
            <a:r>
              <a:rPr lang="en-US" dirty="0">
                <a:solidFill>
                  <a:srgbClr val="0000CC"/>
                </a:solidFill>
                <a:latin typeface="Cambria" pitchFamily="18" charset="0"/>
              </a:rPr>
              <a:t>                               Visible light</a:t>
            </a:r>
          </a:p>
          <a:p>
            <a:pPr>
              <a:buNone/>
            </a:pPr>
            <a:r>
              <a:rPr lang="en-US" dirty="0">
                <a:solidFill>
                  <a:srgbClr val="0000CC"/>
                </a:solidFill>
                <a:latin typeface="Cambria" pitchFamily="18" charset="0"/>
              </a:rPr>
              <a:t>                               Ultraviolet light</a:t>
            </a:r>
          </a:p>
          <a:p>
            <a:pPr>
              <a:buNone/>
            </a:pPr>
            <a:r>
              <a:rPr lang="en-US" dirty="0">
                <a:solidFill>
                  <a:srgbClr val="0000CC"/>
                </a:solidFill>
                <a:latin typeface="Cambria" pitchFamily="18" charset="0"/>
              </a:rPr>
              <a:t>                               X-Rays</a:t>
            </a:r>
          </a:p>
          <a:p>
            <a:pPr>
              <a:buNone/>
            </a:pPr>
            <a:r>
              <a:rPr lang="en-US" dirty="0">
                <a:solidFill>
                  <a:srgbClr val="0000CC"/>
                </a:solidFill>
                <a:latin typeface="Cambria" pitchFamily="18" charset="0"/>
              </a:rPr>
              <a:t>                              Gamma Rays</a:t>
            </a:r>
          </a:p>
          <a:p>
            <a:pPr>
              <a:buNone/>
            </a:pPr>
            <a:endParaRPr lang="en-US" dirty="0">
              <a:solidFill>
                <a:srgbClr val="0000CC"/>
              </a:solidFill>
              <a:latin typeface="Cambria"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304800" y="609600"/>
            <a:ext cx="8534400" cy="563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457200" y="1600200"/>
            <a:ext cx="8382000" cy="3962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28600" y="838200"/>
            <a:ext cx="8763000" cy="4876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Electromagnetic spectrum</a:t>
            </a:r>
          </a:p>
        </p:txBody>
      </p:sp>
      <p:sp>
        <p:nvSpPr>
          <p:cNvPr id="3" name="Content Placeholder 2"/>
          <p:cNvSpPr>
            <a:spLocks noGrp="1"/>
          </p:cNvSpPr>
          <p:nvPr>
            <p:ph idx="1"/>
          </p:nvPr>
        </p:nvSpPr>
        <p:spPr>
          <a:xfrm>
            <a:off x="457200" y="1600200"/>
            <a:ext cx="8458200" cy="4525963"/>
          </a:xfrm>
        </p:spPr>
        <p:txBody>
          <a:bodyPr>
            <a:normAutofit lnSpcReduction="10000"/>
          </a:bodyPr>
          <a:lstStyle/>
          <a:p>
            <a:r>
              <a:rPr lang="en-US" dirty="0">
                <a:solidFill>
                  <a:srgbClr val="0000CC"/>
                </a:solidFill>
                <a:latin typeface="Cambria" pitchFamily="18" charset="0"/>
              </a:rPr>
              <a:t>Electromagnetic spectrum ranges from very short wavelength  (gamma rays) to very long wavelengths(radio waves).</a:t>
            </a:r>
          </a:p>
          <a:p>
            <a:r>
              <a:rPr lang="en-US" dirty="0">
                <a:solidFill>
                  <a:srgbClr val="0000CC"/>
                </a:solidFill>
                <a:latin typeface="Cambria" pitchFamily="18" charset="0"/>
              </a:rPr>
              <a:t>The visible region of the spectrum extends approximately	over  the wavelength range 400-700nm.</a:t>
            </a:r>
          </a:p>
          <a:p>
            <a:r>
              <a:rPr lang="en-US" dirty="0">
                <a:solidFill>
                  <a:srgbClr val="0000CC"/>
                </a:solidFill>
                <a:latin typeface="Cambria" pitchFamily="18" charset="0"/>
              </a:rPr>
              <a:t>The shorter wavelength being the blue end of the spectrum  and the longer wavelength the 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Electromagnetic spectrum</a:t>
            </a:r>
          </a:p>
        </p:txBody>
      </p:sp>
      <p:sp>
        <p:nvSpPr>
          <p:cNvPr id="3" name="Content Placeholder 2"/>
          <p:cNvSpPr>
            <a:spLocks noGrp="1"/>
          </p:cNvSpPr>
          <p:nvPr>
            <p:ph idx="1"/>
          </p:nvPr>
        </p:nvSpPr>
        <p:spPr>
          <a:xfrm>
            <a:off x="457200" y="1600201"/>
            <a:ext cx="8229600" cy="3124200"/>
          </a:xfrm>
        </p:spPr>
        <p:txBody>
          <a:bodyPr/>
          <a:lstStyle/>
          <a:p>
            <a:pPr algn="just"/>
            <a:r>
              <a:rPr lang="en-US" dirty="0">
                <a:solidFill>
                  <a:srgbClr val="0000CC"/>
                </a:solidFill>
                <a:latin typeface="Cambria" pitchFamily="18" charset="0"/>
              </a:rPr>
              <a:t>The wavelength between 400 and 200nm make up the near  ultraviolet region of the spectrum.</a:t>
            </a:r>
          </a:p>
          <a:p>
            <a:pPr algn="just"/>
            <a:r>
              <a:rPr lang="en-US" dirty="0">
                <a:solidFill>
                  <a:srgbClr val="0000CC"/>
                </a:solidFill>
                <a:latin typeface="Cambria" pitchFamily="18" charset="0"/>
              </a:rPr>
              <a:t>The wavelength above 700nm to approximately 2000nm the  ultraviolet region.</a:t>
            </a:r>
          </a:p>
          <a:p>
            <a:pPr algn="just"/>
            <a:endParaRPr lang="en-US" dirty="0">
              <a:solidFill>
                <a:srgbClr val="0000CC"/>
              </a:solidFill>
              <a:latin typeface="Cambria"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1066800" y="990600"/>
            <a:ext cx="7315200" cy="4343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C00000"/>
                </a:solidFill>
                <a:latin typeface="Stencil" pitchFamily="82" charset="0"/>
              </a:rPr>
              <a:t>Various terms...</a:t>
            </a:r>
            <a:endParaRPr lang="en-US" dirty="0">
              <a:solidFill>
                <a:srgbClr val="C00000"/>
              </a:solidFill>
              <a:latin typeface="Stencil" pitchFamily="82"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000" y="1066800"/>
                <a:ext cx="8458200" cy="5516561"/>
              </a:xfrm>
            </p:spPr>
            <p:txBody>
              <a:bodyPr>
                <a:normAutofit/>
              </a:bodyPr>
              <a:lstStyle/>
              <a:p>
                <a:r>
                  <a:rPr lang="en-US" dirty="0">
                    <a:solidFill>
                      <a:srgbClr val="C00000"/>
                    </a:solidFill>
                    <a:latin typeface="Cambria" pitchFamily="18" charset="0"/>
                  </a:rPr>
                  <a:t>Frequency</a:t>
                </a:r>
                <a:r>
                  <a:rPr lang="en-US" dirty="0">
                    <a:solidFill>
                      <a:srgbClr val="0000CC"/>
                    </a:solidFill>
                    <a:latin typeface="Cambria" pitchFamily="18" charset="0"/>
                  </a:rPr>
                  <a:t>  </a:t>
                </a:r>
                <a14:m>
                  <m:oMath xmlns:m="http://schemas.openxmlformats.org/officeDocument/2006/math">
                    <m:r>
                      <a:rPr lang="en-US" i="1" smtClean="0">
                        <a:solidFill>
                          <a:srgbClr val="0000CC"/>
                        </a:solidFill>
                        <a:latin typeface="Cambria Math" panose="02040503050406030204" pitchFamily="18" charset="0"/>
                        <a:ea typeface="Cambria Math" panose="02040503050406030204" pitchFamily="18" charset="0"/>
                      </a:rPr>
                      <m:t>𝛾</m:t>
                    </m:r>
                  </m:oMath>
                </a14:m>
                <a:endParaRPr lang="en-US" dirty="0">
                  <a:solidFill>
                    <a:srgbClr val="0000CC"/>
                  </a:solidFill>
                  <a:latin typeface="Cambria" pitchFamily="18" charset="0"/>
                </a:endParaRPr>
              </a:p>
              <a:p>
                <a:pPr marL="0" indent="0">
                  <a:buNone/>
                </a:pPr>
                <a:r>
                  <a:rPr lang="en-US" dirty="0">
                    <a:solidFill>
                      <a:srgbClr val="0000CC"/>
                    </a:solidFill>
                    <a:latin typeface="Times New Roman" panose="02020603050405020304" pitchFamily="18" charset="0"/>
                    <a:cs typeface="Times New Roman" panose="02020603050405020304" pitchFamily="18" charset="0"/>
                  </a:rPr>
                  <a:t>It is the number of successive crests (or troughs) which pass a stationary point in one second. It is measured in Hertz. (</a:t>
                </a:r>
                <a:r>
                  <a:rPr lang="en-US" dirty="0" err="1">
                    <a:solidFill>
                      <a:srgbClr val="0000CC"/>
                    </a:solidFill>
                    <a:latin typeface="Times New Roman" panose="02020603050405020304" pitchFamily="18" charset="0"/>
                    <a:cs typeface="Times New Roman" panose="02020603050405020304" pitchFamily="18" charset="0"/>
                  </a:rPr>
                  <a:t>IHz</a:t>
                </a:r>
                <a:r>
                  <a:rPr lang="en-US" dirty="0">
                    <a:solidFill>
                      <a:srgbClr val="0000CC"/>
                    </a:solidFill>
                    <a:latin typeface="Times New Roman" panose="02020603050405020304" pitchFamily="18" charset="0"/>
                    <a:cs typeface="Times New Roman" panose="02020603050405020304" pitchFamily="18" charset="0"/>
                  </a:rPr>
                  <a:t> =I s</a:t>
                </a:r>
                <a:r>
                  <a:rPr lang="en-US" baseline="30000" dirty="0">
                    <a:solidFill>
                      <a:srgbClr val="0000CC"/>
                    </a:solidFill>
                    <a:latin typeface="Times New Roman" panose="02020603050405020304" pitchFamily="18" charset="0"/>
                    <a:cs typeface="Times New Roman" panose="02020603050405020304" pitchFamily="18" charset="0"/>
                  </a:rPr>
                  <a:t>-1)</a:t>
                </a:r>
                <a:endParaRPr lang="en-US" dirty="0">
                  <a:solidFill>
                    <a:srgbClr val="0000CC"/>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Wavelength (λ)</a:t>
                </a:r>
                <a:r>
                  <a:rPr lang="en-US" dirty="0">
                    <a:solidFill>
                      <a:srgbClr val="0000CC"/>
                    </a:solidFill>
                    <a:latin typeface="Times New Roman" panose="02020603050405020304" pitchFamily="18" charset="0"/>
                    <a:cs typeface="Times New Roman" panose="02020603050405020304" pitchFamily="18" charset="0"/>
                  </a:rPr>
                  <a:t> </a:t>
                </a:r>
              </a:p>
              <a:p>
                <a:pPr marL="0" indent="0">
                  <a:buNone/>
                </a:pPr>
                <a:r>
                  <a:rPr lang="en-US" dirty="0">
                    <a:solidFill>
                      <a:srgbClr val="0000CC"/>
                    </a:solidFill>
                    <a:latin typeface="Times New Roman" panose="02020603050405020304" pitchFamily="18" charset="0"/>
                    <a:cs typeface="Times New Roman" panose="02020603050405020304" pitchFamily="18" charset="0"/>
                  </a:rPr>
                  <a:t>It is the distance between two successive crests (or troughs). It is measured cm or m or nm.(1 nm=10</a:t>
                </a:r>
                <a:r>
                  <a:rPr lang="en-US" baseline="30000" dirty="0">
                    <a:solidFill>
                      <a:srgbClr val="0000CC"/>
                    </a:solidFill>
                    <a:latin typeface="Times New Roman" panose="02020603050405020304" pitchFamily="18" charset="0"/>
                    <a:cs typeface="Times New Roman" panose="02020603050405020304" pitchFamily="18" charset="0"/>
                  </a:rPr>
                  <a:t>-9 m)</a:t>
                </a:r>
              </a:p>
              <a:p>
                <a:r>
                  <a:rPr lang="en-US" dirty="0">
                    <a:solidFill>
                      <a:srgbClr val="C00000"/>
                    </a:solidFill>
                    <a:latin typeface="Times New Roman" panose="02020603050405020304" pitchFamily="18" charset="0"/>
                    <a:cs typeface="Times New Roman" panose="02020603050405020304" pitchFamily="18" charset="0"/>
                  </a:rPr>
                  <a:t>Wave number </a:t>
                </a:r>
                <a14:m>
                  <m:oMath xmlns:m="http://schemas.openxmlformats.org/officeDocument/2006/math">
                    <m:r>
                      <a:rPr lang="en-US" i="1" smtClean="0">
                        <a:solidFill>
                          <a:srgbClr val="0000CC"/>
                        </a:solidFill>
                        <a:latin typeface="Cambria Math" panose="02040503050406030204" pitchFamily="18" charset="0"/>
                        <a:ea typeface="Cambria Math" panose="02040503050406030204" pitchFamily="18" charset="0"/>
                      </a:rPr>
                      <m:t>𝛾</m:t>
                    </m:r>
                  </m:oMath>
                </a14:m>
                <a:r>
                  <a:rPr lang="en-US" baseline="30000" dirty="0">
                    <a:solidFill>
                      <a:srgbClr val="0000CC"/>
                    </a:solidFill>
                    <a:latin typeface="Times New Roman" panose="02020603050405020304" pitchFamily="18" charset="0"/>
                    <a:cs typeface="Times New Roman" panose="02020603050405020304" pitchFamily="18" charset="0"/>
                  </a:rPr>
                  <a:t>-</a:t>
                </a:r>
              </a:p>
              <a:p>
                <a:endParaRPr lang="en-US" baseline="30000" dirty="0">
                  <a:solidFill>
                    <a:srgbClr val="0000CC"/>
                  </a:solidFill>
                  <a:latin typeface="Times New Roman" panose="02020603050405020304" pitchFamily="18" charset="0"/>
                  <a:cs typeface="Times New Roman" panose="02020603050405020304" pitchFamily="18" charset="0"/>
                </a:endParaRPr>
              </a:p>
              <a:p>
                <a:pPr marL="0" indent="0">
                  <a:buNone/>
                </a:pPr>
                <a:r>
                  <a:rPr lang="en-US" baseline="30000" dirty="0">
                    <a:solidFill>
                      <a:srgbClr val="0000CC"/>
                    </a:solidFill>
                    <a:latin typeface="Times New Roman" panose="02020603050405020304" pitchFamily="18" charset="0"/>
                    <a:cs typeface="Times New Roman" panose="02020603050405020304" pitchFamily="18" charset="0"/>
                  </a:rPr>
                  <a:t>       It is the reciprocal of wavelength. Its unit is cm-1</a:t>
                </a:r>
              </a:p>
              <a:p>
                <a:endParaRPr lang="en-US" dirty="0">
                  <a:solidFill>
                    <a:srgbClr val="C00000"/>
                  </a:solidFill>
                  <a:latin typeface="Times New Roman" panose="02020603050405020304" pitchFamily="18" charset="0"/>
                  <a:cs typeface="Times New Roman" panose="02020603050405020304" pitchFamily="18" charset="0"/>
                </a:endParaRPr>
              </a:p>
              <a:p>
                <a:pPr>
                  <a:buNone/>
                </a:pPr>
                <a:endParaRPr lang="en-US" dirty="0">
                  <a:solidFill>
                    <a:srgbClr val="0000CC"/>
                  </a:solidFill>
                  <a:latin typeface="Cambria"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000" y="1066800"/>
                <a:ext cx="8458200" cy="5516561"/>
              </a:xfrm>
              <a:blipFill>
                <a:blip r:embed="rId2"/>
                <a:stretch>
                  <a:fillRect l="-1875" t="-1436" r="-2740"/>
                </a:stretch>
              </a:blipFill>
            </p:spPr>
            <p:txBody>
              <a:bodyPr/>
              <a:lstStyle/>
              <a:p>
                <a:r>
                  <a:rPr lang="en-IN">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8F27-37B3-43C0-BDB3-378AA9BF1CA1}"/>
              </a:ext>
            </a:extLst>
          </p:cNvPr>
          <p:cNvSpPr>
            <a:spLocks noGrp="1"/>
          </p:cNvSpPr>
          <p:nvPr>
            <p:ph type="title"/>
          </p:nvPr>
        </p:nvSpPr>
        <p:spPr/>
        <p:txBody>
          <a:bodyPr>
            <a:normAutofit fontScale="90000"/>
          </a:bodyPr>
          <a:lstStyle/>
          <a:p>
            <a:r>
              <a:rPr lang="en-US" dirty="0">
                <a:solidFill>
                  <a:srgbClr val="C00000"/>
                </a:solidFill>
              </a:rPr>
              <a:t>Rotational ,Vibrational and Electronic Energies of Molecules</a:t>
            </a:r>
            <a:endParaRPr lang="en-IN" dirty="0">
              <a:solidFill>
                <a:srgbClr val="C00000"/>
              </a:solidFill>
            </a:endParaRPr>
          </a:p>
        </p:txBody>
      </p:sp>
      <p:sp>
        <p:nvSpPr>
          <p:cNvPr id="3" name="Content Placeholder 2">
            <a:extLst>
              <a:ext uri="{FF2B5EF4-FFF2-40B4-BE49-F238E27FC236}">
                <a16:creationId xmlns:a16="http://schemas.microsoft.com/office/drawing/2014/main" id="{BD8AF7DC-C2FB-47D1-AE45-B4FB9EC1459E}"/>
              </a:ext>
            </a:extLst>
          </p:cNvPr>
          <p:cNvSpPr>
            <a:spLocks noGrp="1"/>
          </p:cNvSpPr>
          <p:nvPr>
            <p:ph idx="1"/>
          </p:nvPr>
        </p:nvSpPr>
        <p:spPr>
          <a:xfrm>
            <a:off x="457200" y="1676400"/>
            <a:ext cx="8229600" cy="5105400"/>
          </a:xfrm>
        </p:spPr>
        <p:txBody>
          <a:bodyPr>
            <a:normAutofit fontScale="92500" lnSpcReduction="10000"/>
          </a:bodyPr>
          <a:lstStyle/>
          <a:p>
            <a:pPr marL="0" indent="0">
              <a:buNone/>
            </a:pPr>
            <a:r>
              <a:rPr lang="en-US" dirty="0"/>
              <a:t>    </a:t>
            </a:r>
            <a:r>
              <a:rPr lang="en-US" dirty="0">
                <a:solidFill>
                  <a:srgbClr val="C00000"/>
                </a:solidFill>
              </a:rPr>
              <a:t>Rotational Energy</a:t>
            </a:r>
          </a:p>
          <a:p>
            <a:pPr marL="0" indent="0">
              <a:buNone/>
            </a:pPr>
            <a:r>
              <a:rPr lang="en-US" dirty="0"/>
              <a:t>       It involves the rotation of the molecules or part of the molecules about the </a:t>
            </a:r>
            <a:r>
              <a:rPr lang="en-US" dirty="0" err="1"/>
              <a:t>centre</a:t>
            </a:r>
            <a:r>
              <a:rPr lang="en-US" dirty="0"/>
              <a:t> of gravity.</a:t>
            </a:r>
          </a:p>
          <a:p>
            <a:pPr marL="0" indent="0">
              <a:buNone/>
            </a:pPr>
            <a:r>
              <a:rPr lang="en-US" dirty="0"/>
              <a:t>   </a:t>
            </a:r>
            <a:r>
              <a:rPr lang="en-US" dirty="0">
                <a:solidFill>
                  <a:srgbClr val="C00000"/>
                </a:solidFill>
              </a:rPr>
              <a:t>Vibrational Energy</a:t>
            </a:r>
          </a:p>
          <a:p>
            <a:pPr marL="0" indent="0">
              <a:buNone/>
            </a:pPr>
            <a:r>
              <a:rPr lang="en-US" dirty="0"/>
              <a:t>       It is associated with stretching, contracting or bending of covalent bonds in molecules. The bond behave as spirals made of wire.</a:t>
            </a:r>
          </a:p>
          <a:p>
            <a:pPr marL="0" indent="0">
              <a:buNone/>
            </a:pPr>
            <a:r>
              <a:rPr lang="en-US" dirty="0">
                <a:solidFill>
                  <a:srgbClr val="C00000"/>
                </a:solidFill>
              </a:rPr>
              <a:t>  Electronic Energy</a:t>
            </a:r>
          </a:p>
          <a:p>
            <a:pPr marL="0" indent="0">
              <a:buNone/>
            </a:pPr>
            <a:r>
              <a:rPr lang="en-US" dirty="0"/>
              <a:t>       It involves changes in the distribution of electrons by splitting of bonds or the promotion of electrons into higher energy.</a:t>
            </a:r>
          </a:p>
          <a:p>
            <a:pPr marL="0" indent="0">
              <a:buNone/>
            </a:pPr>
            <a:endParaRPr lang="en-IN" dirty="0"/>
          </a:p>
        </p:txBody>
      </p:sp>
    </p:spTree>
    <p:extLst>
      <p:ext uri="{BB962C8B-B14F-4D97-AF65-F5344CB8AC3E}">
        <p14:creationId xmlns:p14="http://schemas.microsoft.com/office/powerpoint/2010/main" val="10785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382000" cy="6096000"/>
          </a:xfrm>
        </p:spPr>
        <p:txBody>
          <a:bodyPr>
            <a:normAutofit/>
          </a:bodyPr>
          <a:lstStyle/>
          <a:p>
            <a:pPr algn="just"/>
            <a:r>
              <a:rPr lang="en-US" sz="3600" dirty="0">
                <a:solidFill>
                  <a:srgbClr val="0000CC"/>
                </a:solidFill>
                <a:latin typeface="Cambria" pitchFamily="18" charset="0"/>
              </a:rPr>
              <a:t>Spectra means radiations and </a:t>
            </a:r>
            <a:r>
              <a:rPr lang="en-US" sz="3600" dirty="0" err="1">
                <a:solidFill>
                  <a:srgbClr val="0000CC"/>
                </a:solidFill>
                <a:latin typeface="Cambria" pitchFamily="18" charset="0"/>
              </a:rPr>
              <a:t>Scopy</a:t>
            </a:r>
            <a:r>
              <a:rPr lang="en-US" sz="3600" dirty="0">
                <a:solidFill>
                  <a:srgbClr val="0000CC"/>
                </a:solidFill>
                <a:latin typeface="Cambria" pitchFamily="18" charset="0"/>
              </a:rPr>
              <a:t> means study.</a:t>
            </a:r>
          </a:p>
          <a:p>
            <a:pPr algn="just"/>
            <a:endParaRPr lang="en-US" sz="3600" dirty="0">
              <a:solidFill>
                <a:srgbClr val="0000CC"/>
              </a:solidFill>
              <a:latin typeface="Cambria" pitchFamily="18" charset="0"/>
            </a:endParaRPr>
          </a:p>
          <a:p>
            <a:pPr algn="just"/>
            <a:r>
              <a:rPr lang="en-US" sz="3600" dirty="0">
                <a:solidFill>
                  <a:srgbClr val="0000CC"/>
                </a:solidFill>
                <a:latin typeface="Cambria" pitchFamily="18" charset="0"/>
              </a:rPr>
              <a:t>Spectroscopy   is  the study of the interaction  between electromagnetic radiation and matter. </a:t>
            </a:r>
          </a:p>
          <a:p>
            <a:pPr algn="just"/>
            <a:endParaRPr lang="en-US" sz="3600" dirty="0">
              <a:solidFill>
                <a:srgbClr val="0000CC"/>
              </a:solidFill>
              <a:latin typeface="Cambria" pitchFamily="18" charset="0"/>
            </a:endParaRPr>
          </a:p>
          <a:p>
            <a:pPr algn="just"/>
            <a:r>
              <a:rPr lang="en-US" sz="3600" dirty="0">
                <a:solidFill>
                  <a:srgbClr val="0000CC"/>
                </a:solidFill>
                <a:latin typeface="Cambria" pitchFamily="18" charset="0"/>
              </a:rPr>
              <a:t>The  matter may be atoms, molecules or ions.</a:t>
            </a:r>
          </a:p>
          <a:p>
            <a:pPr algn="just">
              <a:buNone/>
            </a:pPr>
            <a:endParaRPr lang="en-US" sz="3600" dirty="0">
              <a:solidFill>
                <a:srgbClr val="0000CC"/>
              </a:solidFill>
              <a:latin typeface="Cambri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solidFill>
                  <a:srgbClr val="0000CC"/>
                </a:solidFill>
                <a:latin typeface="Cambria" pitchFamily="18" charset="0"/>
              </a:rPr>
              <a:t>The nature of the interaction between radiation and  matter may include-</a:t>
            </a:r>
          </a:p>
          <a:p>
            <a:pPr marL="1039813" indent="-514350">
              <a:buFont typeface="+mj-lt"/>
              <a:buAutoNum type="arabicPeriod"/>
            </a:pPr>
            <a:r>
              <a:rPr lang="en-US" dirty="0">
                <a:solidFill>
                  <a:srgbClr val="0000CC"/>
                </a:solidFill>
                <a:latin typeface="Cambria" pitchFamily="18" charset="0"/>
              </a:rPr>
              <a:t>Absorption</a:t>
            </a:r>
          </a:p>
          <a:p>
            <a:pPr marL="1039813" indent="-514350">
              <a:buFont typeface="+mj-lt"/>
              <a:buAutoNum type="arabicPeriod"/>
            </a:pPr>
            <a:r>
              <a:rPr lang="en-US" dirty="0">
                <a:solidFill>
                  <a:srgbClr val="0000CC"/>
                </a:solidFill>
                <a:latin typeface="Cambria" pitchFamily="18" charset="0"/>
              </a:rPr>
              <a:t>Emission</a:t>
            </a:r>
          </a:p>
          <a:p>
            <a:pPr marL="1039813" indent="-514350">
              <a:buFont typeface="+mj-lt"/>
              <a:buAutoNum type="arabicPeriod"/>
            </a:pPr>
            <a:r>
              <a:rPr lang="en-US" dirty="0">
                <a:solidFill>
                  <a:srgbClr val="0000CC"/>
                </a:solidFill>
                <a:latin typeface="Cambria" pitchFamily="18" charset="0"/>
              </a:rPr>
              <a:t>Scattering</a:t>
            </a:r>
          </a:p>
          <a:p>
            <a:r>
              <a:rPr lang="en-US" dirty="0">
                <a:solidFill>
                  <a:srgbClr val="0000CC"/>
                </a:solidFill>
                <a:latin typeface="Cambria" pitchFamily="18" charset="0"/>
              </a:rPr>
              <a:t>They help in the study of matter with respect to</a:t>
            </a:r>
          </a:p>
          <a:p>
            <a:pPr marL="1039813" indent="-514350">
              <a:buFont typeface="+mj-lt"/>
              <a:buAutoNum type="arabicPeriod"/>
            </a:pPr>
            <a:r>
              <a:rPr lang="en-US" dirty="0">
                <a:solidFill>
                  <a:srgbClr val="0000CC"/>
                </a:solidFill>
                <a:latin typeface="Cambria" pitchFamily="18" charset="0"/>
              </a:rPr>
              <a:t>Qualitative study</a:t>
            </a:r>
          </a:p>
          <a:p>
            <a:pPr marL="1039813" indent="-514350">
              <a:buFont typeface="+mj-lt"/>
              <a:buAutoNum type="arabicPeriod"/>
            </a:pPr>
            <a:r>
              <a:rPr lang="en-US" dirty="0">
                <a:solidFill>
                  <a:srgbClr val="0000CC"/>
                </a:solidFill>
                <a:latin typeface="Cambria" pitchFamily="18" charset="0"/>
              </a:rPr>
              <a:t>Quantitative study</a:t>
            </a:r>
          </a:p>
          <a:p>
            <a:endParaRPr lang="en-US" dirty="0">
              <a:solidFill>
                <a:srgbClr val="0000CC"/>
              </a:solidFill>
              <a:latin typeface="Cambria"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 dirty="0">
                <a:solidFill>
                  <a:srgbClr val="C00000"/>
                </a:solidFill>
                <a:latin typeface="Stencil" pitchFamily="82" charset="0"/>
              </a:rPr>
              <a:t>Interaction </a:t>
            </a:r>
            <a:r>
              <a:rPr lang="en-US" spc="-5" dirty="0">
                <a:solidFill>
                  <a:srgbClr val="C00000"/>
                </a:solidFill>
                <a:latin typeface="Stencil" pitchFamily="82" charset="0"/>
              </a:rPr>
              <a:t>with</a:t>
            </a:r>
            <a:r>
              <a:rPr lang="en-US" spc="-10" dirty="0">
                <a:solidFill>
                  <a:srgbClr val="C00000"/>
                </a:solidFill>
                <a:latin typeface="Stencil" pitchFamily="82" charset="0"/>
              </a:rPr>
              <a:t> </a:t>
            </a:r>
            <a:r>
              <a:rPr lang="en-US" spc="-70" dirty="0">
                <a:solidFill>
                  <a:srgbClr val="C00000"/>
                </a:solidFill>
                <a:latin typeface="Stencil" pitchFamily="82" charset="0"/>
              </a:rPr>
              <a:t>matter...</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4525963"/>
          </a:xfrm>
        </p:spPr>
        <p:txBody>
          <a:bodyPr>
            <a:normAutofit fontScale="92500" lnSpcReduction="20000"/>
          </a:bodyPr>
          <a:lstStyle/>
          <a:p>
            <a:pPr algn="just"/>
            <a:r>
              <a:rPr lang="en-US" dirty="0">
                <a:solidFill>
                  <a:srgbClr val="0000CC"/>
                </a:solidFill>
                <a:latin typeface="Cambria" pitchFamily="18" charset="0"/>
              </a:rPr>
              <a:t>The effect of electromagnetic radiation on interaction with matter  depends on energy associated with the radiation.</a:t>
            </a:r>
          </a:p>
          <a:p>
            <a:pPr algn="just"/>
            <a:endParaRPr lang="en-US" dirty="0">
              <a:solidFill>
                <a:srgbClr val="0000CC"/>
              </a:solidFill>
              <a:latin typeface="Cambria" pitchFamily="18" charset="0"/>
            </a:endParaRPr>
          </a:p>
          <a:p>
            <a:pPr algn="just"/>
            <a:r>
              <a:rPr lang="en-US" dirty="0">
                <a:solidFill>
                  <a:srgbClr val="0000CC"/>
                </a:solidFill>
                <a:latin typeface="Cambria" pitchFamily="18" charset="0"/>
              </a:rPr>
              <a:t>Very energetic radiations (</a:t>
            </a:r>
            <a:r>
              <a:rPr lang="en-US" dirty="0">
                <a:solidFill>
                  <a:srgbClr val="C00000"/>
                </a:solidFill>
                <a:latin typeface="Cambria" pitchFamily="18" charset="0"/>
              </a:rPr>
              <a:t>UV and X-ray</a:t>
            </a:r>
            <a:r>
              <a:rPr lang="en-US" dirty="0">
                <a:solidFill>
                  <a:srgbClr val="0000CC"/>
                </a:solidFill>
                <a:latin typeface="Cambria" pitchFamily="18" charset="0"/>
              </a:rPr>
              <a:t>) may cause an </a:t>
            </a:r>
            <a:r>
              <a:rPr lang="en-US" dirty="0">
                <a:solidFill>
                  <a:srgbClr val="C00000"/>
                </a:solidFill>
                <a:latin typeface="Cambria" pitchFamily="18" charset="0"/>
              </a:rPr>
              <a:t>electron to be  ejected </a:t>
            </a:r>
            <a:r>
              <a:rPr lang="en-US" dirty="0">
                <a:solidFill>
                  <a:srgbClr val="0000CC"/>
                </a:solidFill>
                <a:latin typeface="Cambria" pitchFamily="18" charset="0"/>
              </a:rPr>
              <a:t>from the molecules.</a:t>
            </a:r>
          </a:p>
          <a:p>
            <a:pPr algn="just"/>
            <a:endParaRPr lang="en-US" dirty="0">
              <a:solidFill>
                <a:srgbClr val="0000CC"/>
              </a:solidFill>
              <a:latin typeface="Cambria" pitchFamily="18" charset="0"/>
            </a:endParaRPr>
          </a:p>
          <a:p>
            <a:pPr algn="just"/>
            <a:r>
              <a:rPr lang="en-US" dirty="0">
                <a:solidFill>
                  <a:srgbClr val="0000CC"/>
                </a:solidFill>
                <a:latin typeface="Cambria" pitchFamily="18" charset="0"/>
              </a:rPr>
              <a:t>Radiation in the </a:t>
            </a:r>
            <a:r>
              <a:rPr lang="en-US" dirty="0">
                <a:solidFill>
                  <a:srgbClr val="C00000"/>
                </a:solidFill>
                <a:latin typeface="Cambria" pitchFamily="18" charset="0"/>
              </a:rPr>
              <a:t>infrared region </a:t>
            </a:r>
            <a:r>
              <a:rPr lang="en-US" dirty="0">
                <a:solidFill>
                  <a:srgbClr val="0000CC"/>
                </a:solidFill>
                <a:latin typeface="Cambria" pitchFamily="18" charset="0"/>
              </a:rPr>
              <a:t>of the spectrum have much less  energy they can cause </a:t>
            </a:r>
            <a:r>
              <a:rPr lang="en-US" dirty="0">
                <a:solidFill>
                  <a:srgbClr val="C00000"/>
                </a:solidFill>
                <a:latin typeface="Cambria" pitchFamily="18" charset="0"/>
              </a:rPr>
              <a:t>vibrations in molecules.</a:t>
            </a:r>
          </a:p>
          <a:p>
            <a:pPr algn="just"/>
            <a:endParaRPr lang="en-US" dirty="0">
              <a:solidFill>
                <a:srgbClr val="0000CC"/>
              </a:solidFill>
              <a:latin typeface="Cambria"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 dirty="0">
                <a:solidFill>
                  <a:srgbClr val="C00000"/>
                </a:solidFill>
                <a:latin typeface="Stencil" pitchFamily="82" charset="0"/>
              </a:rPr>
              <a:t>Interaction </a:t>
            </a:r>
            <a:r>
              <a:rPr lang="en-US" spc="-5" dirty="0">
                <a:solidFill>
                  <a:srgbClr val="C00000"/>
                </a:solidFill>
                <a:latin typeface="Stencil" pitchFamily="82" charset="0"/>
              </a:rPr>
              <a:t>with</a:t>
            </a:r>
            <a:r>
              <a:rPr lang="en-US" spc="-10" dirty="0">
                <a:solidFill>
                  <a:srgbClr val="C00000"/>
                </a:solidFill>
                <a:latin typeface="Stencil" pitchFamily="82" charset="0"/>
              </a:rPr>
              <a:t> </a:t>
            </a:r>
            <a:r>
              <a:rPr lang="en-US" spc="-70" dirty="0">
                <a:solidFill>
                  <a:srgbClr val="C00000"/>
                </a:solidFill>
                <a:latin typeface="Stencil" pitchFamily="82" charset="0"/>
              </a:rPr>
              <a:t>matter...</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4525963"/>
          </a:xfrm>
        </p:spPr>
        <p:txBody>
          <a:bodyPr>
            <a:normAutofit/>
          </a:bodyPr>
          <a:lstStyle/>
          <a:p>
            <a:pPr algn="just"/>
            <a:r>
              <a:rPr lang="en-US" dirty="0">
                <a:solidFill>
                  <a:srgbClr val="C00000"/>
                </a:solidFill>
                <a:latin typeface="Cambria" pitchFamily="18" charset="0"/>
              </a:rPr>
              <a:t>Microwave radiation </a:t>
            </a:r>
            <a:r>
              <a:rPr lang="en-US" dirty="0">
                <a:solidFill>
                  <a:srgbClr val="0000CC"/>
                </a:solidFill>
                <a:latin typeface="Cambria" pitchFamily="18" charset="0"/>
              </a:rPr>
              <a:t>is even less energetic than infrared  radiation it can neither induce electronic transition in  molecules nor can it cause vibrations it can only cause  molecules to rotate.</a:t>
            </a:r>
          </a:p>
          <a:p>
            <a:pPr algn="just"/>
            <a:r>
              <a:rPr lang="en-US" dirty="0">
                <a:solidFill>
                  <a:srgbClr val="FF0066"/>
                </a:solidFill>
                <a:latin typeface="Cambria" pitchFamily="18" charset="0"/>
              </a:rPr>
              <a:t>Ultraviolet, visible </a:t>
            </a:r>
            <a:r>
              <a:rPr lang="en-US" dirty="0">
                <a:solidFill>
                  <a:srgbClr val="0000CC"/>
                </a:solidFill>
                <a:latin typeface="Cambria" pitchFamily="18" charset="0"/>
              </a:rPr>
              <a:t>- electronic transitions</a:t>
            </a:r>
          </a:p>
          <a:p>
            <a:pPr algn="just"/>
            <a:r>
              <a:rPr lang="en-US" dirty="0">
                <a:solidFill>
                  <a:srgbClr val="FF0066"/>
                </a:solidFill>
                <a:latin typeface="Cambria" pitchFamily="18" charset="0"/>
              </a:rPr>
              <a:t>Infrared</a:t>
            </a:r>
            <a:r>
              <a:rPr lang="en-US" dirty="0">
                <a:solidFill>
                  <a:srgbClr val="0000CC"/>
                </a:solidFill>
                <a:latin typeface="Cambria" pitchFamily="18" charset="0"/>
              </a:rPr>
              <a:t> - molecular vibrations</a:t>
            </a:r>
          </a:p>
          <a:p>
            <a:pPr algn="just"/>
            <a:r>
              <a:rPr lang="en-US" dirty="0">
                <a:solidFill>
                  <a:srgbClr val="FF0066"/>
                </a:solidFill>
                <a:latin typeface="Cambria" pitchFamily="18" charset="0"/>
              </a:rPr>
              <a:t>Microwave</a:t>
            </a:r>
            <a:r>
              <a:rPr lang="en-US" dirty="0">
                <a:solidFill>
                  <a:srgbClr val="0000CC"/>
                </a:solidFill>
                <a:latin typeface="Cambria" pitchFamily="18" charset="0"/>
              </a:rPr>
              <a:t> - molecular rotation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Types of spectroscopy</a:t>
            </a:r>
          </a:p>
        </p:txBody>
      </p:sp>
      <p:sp>
        <p:nvSpPr>
          <p:cNvPr id="3" name="Content Placeholder 2"/>
          <p:cNvSpPr>
            <a:spLocks noGrp="1"/>
          </p:cNvSpPr>
          <p:nvPr>
            <p:ph idx="1"/>
          </p:nvPr>
        </p:nvSpPr>
        <p:spPr/>
        <p:txBody>
          <a:bodyPr/>
          <a:lstStyle/>
          <a:p>
            <a:r>
              <a:rPr lang="en-US" dirty="0">
                <a:solidFill>
                  <a:srgbClr val="0000CC"/>
                </a:solidFill>
              </a:rPr>
              <a:t>When radiation meets matter, the radiation is either  scattered, emitted or absorbed. So there are of three types of spectroscopy. </a:t>
            </a:r>
          </a:p>
          <a:p>
            <a:pPr marL="979488" indent="-514350">
              <a:buFont typeface="+mj-lt"/>
              <a:buAutoNum type="arabicPeriod"/>
            </a:pPr>
            <a:r>
              <a:rPr lang="en-US" dirty="0">
                <a:solidFill>
                  <a:srgbClr val="FF0066"/>
                </a:solidFill>
              </a:rPr>
              <a:t>Absorption spectroscopy  </a:t>
            </a:r>
          </a:p>
          <a:p>
            <a:pPr marL="979488" indent="-514350">
              <a:buFont typeface="+mj-lt"/>
              <a:buAutoNum type="arabicPeriod"/>
            </a:pPr>
            <a:r>
              <a:rPr lang="en-US" dirty="0">
                <a:solidFill>
                  <a:srgbClr val="FF0066"/>
                </a:solidFill>
              </a:rPr>
              <a:t>Scattering spectroscopy  </a:t>
            </a:r>
          </a:p>
          <a:p>
            <a:pPr marL="979488" indent="-514350">
              <a:buFont typeface="+mj-lt"/>
              <a:buAutoNum type="arabicPeriod"/>
            </a:pPr>
            <a:r>
              <a:rPr lang="en-US" dirty="0">
                <a:solidFill>
                  <a:srgbClr val="FF0066"/>
                </a:solidFill>
              </a:rPr>
              <a:t>Emission spectroscopy</a:t>
            </a:r>
          </a:p>
          <a:p>
            <a:endParaRPr lang="en-US" dirty="0">
              <a:solidFill>
                <a:srgbClr val="0000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Absorption spectroscopy</a:t>
            </a:r>
          </a:p>
        </p:txBody>
      </p:sp>
      <p:sp>
        <p:nvSpPr>
          <p:cNvPr id="3" name="Content Placeholder 2"/>
          <p:cNvSpPr>
            <a:spLocks noGrp="1"/>
          </p:cNvSpPr>
          <p:nvPr>
            <p:ph idx="1"/>
          </p:nvPr>
        </p:nvSpPr>
        <p:spPr>
          <a:xfrm>
            <a:off x="457200" y="1600200"/>
            <a:ext cx="8458200" cy="4525963"/>
          </a:xfrm>
        </p:spPr>
        <p:txBody>
          <a:bodyPr/>
          <a:lstStyle/>
          <a:p>
            <a:r>
              <a:rPr lang="en-US" dirty="0">
                <a:solidFill>
                  <a:srgbClr val="0000CC"/>
                </a:solidFill>
              </a:rPr>
              <a:t>In absorption spectroscopy an electromagnetic radiation is  absorbed by an atom or molecule</a:t>
            </a:r>
          </a:p>
          <a:p>
            <a:endParaRPr lang="en-US" dirty="0">
              <a:solidFill>
                <a:srgbClr val="0000CC"/>
              </a:solidFill>
            </a:endParaRPr>
          </a:p>
        </p:txBody>
      </p:sp>
      <p:grpSp>
        <p:nvGrpSpPr>
          <p:cNvPr id="4" name="object 10"/>
          <p:cNvGrpSpPr/>
          <p:nvPr/>
        </p:nvGrpSpPr>
        <p:grpSpPr>
          <a:xfrm>
            <a:off x="4343400" y="2971800"/>
            <a:ext cx="533400" cy="788035"/>
            <a:chOff x="5428488" y="2848355"/>
            <a:chExt cx="533400" cy="788035"/>
          </a:xfrm>
        </p:grpSpPr>
        <p:sp>
          <p:nvSpPr>
            <p:cNvPr id="5" name="object 11"/>
            <p:cNvSpPr/>
            <p:nvPr/>
          </p:nvSpPr>
          <p:spPr>
            <a:xfrm>
              <a:off x="5441442" y="2861309"/>
              <a:ext cx="508000" cy="762000"/>
            </a:xfrm>
            <a:custGeom>
              <a:avLst/>
              <a:gdLst/>
              <a:ahLst/>
              <a:cxnLst/>
              <a:rect l="l" t="t" r="r" b="b"/>
              <a:pathLst>
                <a:path w="508000" h="762000">
                  <a:moveTo>
                    <a:pt x="380619" y="0"/>
                  </a:moveTo>
                  <a:lnTo>
                    <a:pt x="126873" y="0"/>
                  </a:lnTo>
                  <a:lnTo>
                    <a:pt x="126873" y="508253"/>
                  </a:lnTo>
                  <a:lnTo>
                    <a:pt x="0" y="508253"/>
                  </a:lnTo>
                  <a:lnTo>
                    <a:pt x="253746" y="762000"/>
                  </a:lnTo>
                  <a:lnTo>
                    <a:pt x="507492" y="508253"/>
                  </a:lnTo>
                  <a:lnTo>
                    <a:pt x="380619" y="508253"/>
                  </a:lnTo>
                  <a:lnTo>
                    <a:pt x="380619" y="0"/>
                  </a:lnTo>
                  <a:close/>
                </a:path>
              </a:pathLst>
            </a:custGeom>
            <a:solidFill>
              <a:srgbClr val="000000"/>
            </a:solidFill>
          </p:spPr>
          <p:txBody>
            <a:bodyPr wrap="square" lIns="0" tIns="0" rIns="0" bIns="0" rtlCol="0"/>
            <a:lstStyle/>
            <a:p>
              <a:endParaRPr/>
            </a:p>
          </p:txBody>
        </p:sp>
        <p:sp>
          <p:nvSpPr>
            <p:cNvPr id="6" name="object 12"/>
            <p:cNvSpPr/>
            <p:nvPr/>
          </p:nvSpPr>
          <p:spPr>
            <a:xfrm>
              <a:off x="5441442" y="2861309"/>
              <a:ext cx="508000" cy="762000"/>
            </a:xfrm>
            <a:custGeom>
              <a:avLst/>
              <a:gdLst/>
              <a:ahLst/>
              <a:cxnLst/>
              <a:rect l="l" t="t" r="r" b="b"/>
              <a:pathLst>
                <a:path w="508000" h="762000">
                  <a:moveTo>
                    <a:pt x="0" y="508253"/>
                  </a:moveTo>
                  <a:lnTo>
                    <a:pt x="126873" y="508253"/>
                  </a:lnTo>
                  <a:lnTo>
                    <a:pt x="126873" y="0"/>
                  </a:lnTo>
                  <a:lnTo>
                    <a:pt x="380619" y="0"/>
                  </a:lnTo>
                  <a:lnTo>
                    <a:pt x="380619" y="508253"/>
                  </a:lnTo>
                  <a:lnTo>
                    <a:pt x="507492" y="508253"/>
                  </a:lnTo>
                  <a:lnTo>
                    <a:pt x="253746" y="762000"/>
                  </a:lnTo>
                  <a:lnTo>
                    <a:pt x="0" y="508253"/>
                  </a:lnTo>
                  <a:close/>
                </a:path>
              </a:pathLst>
            </a:custGeom>
            <a:ln w="25908">
              <a:solidFill>
                <a:srgbClr val="000000"/>
              </a:solidFill>
            </a:ln>
          </p:spPr>
          <p:txBody>
            <a:bodyPr wrap="square" lIns="0" tIns="0" rIns="0" bIns="0" rtlCol="0"/>
            <a:lstStyle/>
            <a:p>
              <a:endParaRPr/>
            </a:p>
          </p:txBody>
        </p:sp>
      </p:grpSp>
      <p:sp>
        <p:nvSpPr>
          <p:cNvPr id="7" name="Rectangle 6"/>
          <p:cNvSpPr/>
          <p:nvPr/>
        </p:nvSpPr>
        <p:spPr>
          <a:xfrm>
            <a:off x="533400" y="3962400"/>
            <a:ext cx="8229600" cy="2246769"/>
          </a:xfrm>
          <a:prstGeom prst="rect">
            <a:avLst/>
          </a:prstGeom>
        </p:spPr>
        <p:txBody>
          <a:bodyPr wrap="square">
            <a:spAutoFit/>
          </a:bodyPr>
          <a:lstStyle/>
          <a:p>
            <a:r>
              <a:rPr lang="en-US" sz="2800" dirty="0">
                <a:solidFill>
                  <a:srgbClr val="0000CC"/>
                </a:solidFill>
              </a:rPr>
              <a:t>Which undergoes transition from a lower energy state to a higher  energy or excited state.</a:t>
            </a:r>
          </a:p>
          <a:p>
            <a:r>
              <a:rPr lang="en-US" sz="2800" dirty="0">
                <a:solidFill>
                  <a:srgbClr val="0000CC"/>
                </a:solidFill>
              </a:rPr>
              <a:t>Absorption occurs only when the energy of radiation matches the  difference in energy between two energy levels.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Scattering spectroscopy</a:t>
            </a:r>
          </a:p>
        </p:txBody>
      </p:sp>
      <p:sp>
        <p:nvSpPr>
          <p:cNvPr id="3" name="Content Placeholder 2"/>
          <p:cNvSpPr>
            <a:spLocks noGrp="1"/>
          </p:cNvSpPr>
          <p:nvPr>
            <p:ph idx="1"/>
          </p:nvPr>
        </p:nvSpPr>
        <p:spPr/>
        <p:txBody>
          <a:bodyPr/>
          <a:lstStyle/>
          <a:p>
            <a:r>
              <a:rPr lang="en-US" dirty="0">
                <a:solidFill>
                  <a:srgbClr val="0000CC"/>
                </a:solidFill>
              </a:rPr>
              <a:t>Scattering spectroscopy measures certain physical properties by  measuring the amount of light that a substance scatters at  certain wavelengths .</a:t>
            </a:r>
          </a:p>
          <a:p>
            <a:endParaRPr lang="en-US" dirty="0">
              <a:solidFill>
                <a:srgbClr val="0000CC"/>
              </a:solidFill>
            </a:endParaRPr>
          </a:p>
          <a:p>
            <a:r>
              <a:rPr lang="en-US" dirty="0">
                <a:solidFill>
                  <a:srgbClr val="0000CC"/>
                </a:solidFill>
              </a:rPr>
              <a:t>One of the most useful applications of light scattering  spectroscopy is </a:t>
            </a:r>
            <a:r>
              <a:rPr lang="en-US" dirty="0">
                <a:solidFill>
                  <a:srgbClr val="FF0000"/>
                </a:solidFill>
              </a:rPr>
              <a:t>RAMAN SPECTROSCOPY.</a:t>
            </a:r>
          </a:p>
          <a:p>
            <a:endParaRPr lang="en-US" dirty="0">
              <a:solidFill>
                <a:srgbClr val="0000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Emission spectroscopy</a:t>
            </a:r>
          </a:p>
        </p:txBody>
      </p:sp>
      <p:sp>
        <p:nvSpPr>
          <p:cNvPr id="3" name="Content Placeholder 2"/>
          <p:cNvSpPr>
            <a:spLocks noGrp="1"/>
          </p:cNvSpPr>
          <p:nvPr>
            <p:ph idx="1"/>
          </p:nvPr>
        </p:nvSpPr>
        <p:spPr/>
        <p:txBody>
          <a:bodyPr>
            <a:normAutofit lnSpcReduction="10000"/>
          </a:bodyPr>
          <a:lstStyle/>
          <a:p>
            <a:r>
              <a:rPr lang="en-US" dirty="0">
                <a:solidFill>
                  <a:srgbClr val="0000CC"/>
                </a:solidFill>
              </a:rPr>
              <a:t>Atoms or molecules that are excited to high energy levels can  decay to lower levels by emitting radiation.</a:t>
            </a:r>
          </a:p>
          <a:p>
            <a:endParaRPr lang="en-US" dirty="0">
              <a:solidFill>
                <a:srgbClr val="0000CC"/>
              </a:solidFill>
            </a:endParaRPr>
          </a:p>
          <a:p>
            <a:r>
              <a:rPr lang="en-US" dirty="0">
                <a:solidFill>
                  <a:srgbClr val="0000CC"/>
                </a:solidFill>
              </a:rPr>
              <a:t>The substance first absorbs energy and then emits this energy  as light.</a:t>
            </a:r>
          </a:p>
          <a:p>
            <a:endParaRPr lang="en-US" dirty="0">
              <a:solidFill>
                <a:srgbClr val="0000CC"/>
              </a:solidFill>
            </a:endParaRPr>
          </a:p>
          <a:p>
            <a:r>
              <a:rPr lang="en-US" dirty="0">
                <a:solidFill>
                  <a:srgbClr val="0000CC"/>
                </a:solidFill>
              </a:rPr>
              <a:t>Emission can be induced by sources of energy such as flame or  electromagnetic radiation.</a:t>
            </a:r>
          </a:p>
          <a:p>
            <a:endParaRPr lang="en-US" dirty="0">
              <a:solidFill>
                <a:srgbClr val="0000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3FE8-7717-42E3-A88C-9F425104A5D5}"/>
              </a:ext>
            </a:extLst>
          </p:cNvPr>
          <p:cNvSpPr>
            <a:spLocks noGrp="1"/>
          </p:cNvSpPr>
          <p:nvPr>
            <p:ph type="title"/>
          </p:nvPr>
        </p:nvSpPr>
        <p:spPr/>
        <p:txBody>
          <a:bodyPr>
            <a:normAutofit fontScale="90000"/>
          </a:bodyPr>
          <a:lstStyle/>
          <a:p>
            <a:r>
              <a:rPr lang="en-US" dirty="0">
                <a:solidFill>
                  <a:srgbClr val="C00000"/>
                </a:solidFill>
              </a:rPr>
              <a:t> Atomic Spectroscopy Vs Molecular Spectroscopy </a:t>
            </a:r>
            <a:endParaRPr lang="en-IN" dirty="0">
              <a:solidFill>
                <a:srgbClr val="C00000"/>
              </a:solidFill>
            </a:endParaRPr>
          </a:p>
        </p:txBody>
      </p:sp>
      <p:sp>
        <p:nvSpPr>
          <p:cNvPr id="3" name="Content Placeholder 2">
            <a:extLst>
              <a:ext uri="{FF2B5EF4-FFF2-40B4-BE49-F238E27FC236}">
                <a16:creationId xmlns:a16="http://schemas.microsoft.com/office/drawing/2014/main" id="{FEFCE631-B6C3-4167-88AC-92044241200B}"/>
              </a:ext>
            </a:extLst>
          </p:cNvPr>
          <p:cNvSpPr>
            <a:spLocks noGrp="1"/>
          </p:cNvSpPr>
          <p:nvPr>
            <p:ph idx="1"/>
          </p:nvPr>
        </p:nvSpPr>
        <p:spPr/>
        <p:txBody>
          <a:bodyPr/>
          <a:lstStyle/>
          <a:p>
            <a:pPr marL="0" indent="0">
              <a:buNone/>
            </a:pPr>
            <a:r>
              <a:rPr lang="en-US" dirty="0"/>
              <a:t>    </a:t>
            </a:r>
            <a:r>
              <a:rPr lang="en-US" dirty="0">
                <a:solidFill>
                  <a:srgbClr val="C00000"/>
                </a:solidFill>
              </a:rPr>
              <a:t>Atomic Spectroscopy</a:t>
            </a:r>
          </a:p>
          <a:p>
            <a:pPr marL="0" indent="0">
              <a:buNone/>
            </a:pPr>
            <a:r>
              <a:rPr lang="en-US" dirty="0"/>
              <a:t>      </a:t>
            </a:r>
            <a:r>
              <a:rPr lang="en-US" dirty="0">
                <a:solidFill>
                  <a:srgbClr val="0000CC"/>
                </a:solidFill>
              </a:rPr>
              <a:t>In the case of atoms</a:t>
            </a:r>
            <a:r>
              <a:rPr lang="en-US">
                <a:solidFill>
                  <a:srgbClr val="0000CC"/>
                </a:solidFill>
              </a:rPr>
              <a:t>, electrons </a:t>
            </a:r>
            <a:r>
              <a:rPr lang="en-US" dirty="0">
                <a:solidFill>
                  <a:srgbClr val="0000CC"/>
                </a:solidFill>
              </a:rPr>
              <a:t>jump from a lower orbit to a higher orbit. When they start coming back to the lower orbit, emission of energy equal to the difference in the energies of the two orbitals takes place in the form of atomic spectrum.</a:t>
            </a:r>
            <a:endParaRPr lang="en-IN" dirty="0">
              <a:solidFill>
                <a:srgbClr val="0000CC"/>
              </a:solidFill>
            </a:endParaRPr>
          </a:p>
        </p:txBody>
      </p:sp>
    </p:spTree>
    <p:extLst>
      <p:ext uri="{BB962C8B-B14F-4D97-AF65-F5344CB8AC3E}">
        <p14:creationId xmlns:p14="http://schemas.microsoft.com/office/powerpoint/2010/main" val="50826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067D-24A6-4CBC-A55A-3EDCB73B6A67}"/>
              </a:ext>
            </a:extLst>
          </p:cNvPr>
          <p:cNvSpPr>
            <a:spLocks noGrp="1"/>
          </p:cNvSpPr>
          <p:nvPr>
            <p:ph type="title"/>
          </p:nvPr>
        </p:nvSpPr>
        <p:spPr/>
        <p:txBody>
          <a:bodyPr/>
          <a:lstStyle/>
          <a:p>
            <a:r>
              <a:rPr lang="en-US" dirty="0">
                <a:solidFill>
                  <a:srgbClr val="C00000"/>
                </a:solidFill>
              </a:rPr>
              <a:t>Molecular Spectroscopy</a:t>
            </a:r>
            <a:endParaRPr lang="en-IN" dirty="0">
              <a:solidFill>
                <a:srgbClr val="C00000"/>
              </a:solidFill>
            </a:endParaRPr>
          </a:p>
        </p:txBody>
      </p:sp>
      <p:sp>
        <p:nvSpPr>
          <p:cNvPr id="3" name="Content Placeholder 2">
            <a:extLst>
              <a:ext uri="{FF2B5EF4-FFF2-40B4-BE49-F238E27FC236}">
                <a16:creationId xmlns:a16="http://schemas.microsoft.com/office/drawing/2014/main" id="{BF793DF5-4832-4EAB-BDC7-2A0A48424EB1}"/>
              </a:ext>
            </a:extLst>
          </p:cNvPr>
          <p:cNvSpPr>
            <a:spLocks noGrp="1"/>
          </p:cNvSpPr>
          <p:nvPr>
            <p:ph idx="1"/>
          </p:nvPr>
        </p:nvSpPr>
        <p:spPr/>
        <p:txBody>
          <a:bodyPr>
            <a:normAutofit fontScale="92500"/>
          </a:bodyPr>
          <a:lstStyle/>
          <a:p>
            <a:r>
              <a:rPr lang="en-US" dirty="0">
                <a:solidFill>
                  <a:srgbClr val="0000CC"/>
                </a:solidFill>
              </a:rPr>
              <a:t>In the case of molecules, when the energy is </a:t>
            </a:r>
            <a:r>
              <a:rPr lang="en-US" dirty="0" err="1">
                <a:solidFill>
                  <a:srgbClr val="0000CC"/>
                </a:solidFill>
              </a:rPr>
              <a:t>absorbed,it</a:t>
            </a:r>
            <a:r>
              <a:rPr lang="en-US" dirty="0">
                <a:solidFill>
                  <a:srgbClr val="0000CC"/>
                </a:solidFill>
              </a:rPr>
              <a:t> may result into rotation, vibration or electronic transition depending upon the amount of energy absorbed.</a:t>
            </a:r>
          </a:p>
          <a:p>
            <a:pPr marL="0" indent="0">
              <a:buNone/>
            </a:pPr>
            <a:r>
              <a:rPr lang="en-US" dirty="0">
                <a:solidFill>
                  <a:srgbClr val="0000CC"/>
                </a:solidFill>
              </a:rPr>
              <a:t>         The rotational ,vibrational and the electronic energy levels of the molecule are collectively called as</a:t>
            </a:r>
            <a:r>
              <a:rPr lang="en-US" dirty="0"/>
              <a:t> </a:t>
            </a:r>
            <a:r>
              <a:rPr lang="en-US" dirty="0">
                <a:solidFill>
                  <a:srgbClr val="C00000"/>
                </a:solidFill>
              </a:rPr>
              <a:t>Molecular Energy Levels.</a:t>
            </a:r>
          </a:p>
          <a:p>
            <a:pPr marL="0" indent="0">
              <a:buNone/>
            </a:pPr>
            <a:r>
              <a:rPr lang="en-US" dirty="0"/>
              <a:t>       </a:t>
            </a:r>
            <a:r>
              <a:rPr lang="en-US" dirty="0">
                <a:solidFill>
                  <a:srgbClr val="0000CC"/>
                </a:solidFill>
              </a:rPr>
              <a:t>The transition of </a:t>
            </a:r>
            <a:r>
              <a:rPr lang="en-US" dirty="0" err="1">
                <a:solidFill>
                  <a:srgbClr val="0000CC"/>
                </a:solidFill>
              </a:rPr>
              <a:t>energis</a:t>
            </a:r>
            <a:r>
              <a:rPr lang="en-US" dirty="0">
                <a:solidFill>
                  <a:srgbClr val="0000CC"/>
                </a:solidFill>
              </a:rPr>
              <a:t> taking place between these energy levels result in </a:t>
            </a:r>
            <a:r>
              <a:rPr lang="en-US" dirty="0">
                <a:solidFill>
                  <a:srgbClr val="C00000"/>
                </a:solidFill>
              </a:rPr>
              <a:t>Molecular Spectra.</a:t>
            </a:r>
            <a:endParaRPr lang="en-IN" dirty="0">
              <a:solidFill>
                <a:srgbClr val="C00000"/>
              </a:solidFill>
            </a:endParaRPr>
          </a:p>
        </p:txBody>
      </p:sp>
    </p:spTree>
    <p:extLst>
      <p:ext uri="{BB962C8B-B14F-4D97-AF65-F5344CB8AC3E}">
        <p14:creationId xmlns:p14="http://schemas.microsoft.com/office/powerpoint/2010/main" val="116576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Principles of absorption spectroscopy</a:t>
            </a:r>
          </a:p>
        </p:txBody>
      </p:sp>
      <p:sp>
        <p:nvSpPr>
          <p:cNvPr id="3" name="Content Placeholder 2"/>
          <p:cNvSpPr>
            <a:spLocks noGrp="1"/>
          </p:cNvSpPr>
          <p:nvPr>
            <p:ph idx="1"/>
          </p:nvPr>
        </p:nvSpPr>
        <p:spPr>
          <a:xfrm>
            <a:off x="457200" y="1600201"/>
            <a:ext cx="8229600" cy="914399"/>
          </a:xfrm>
        </p:spPr>
        <p:txBody>
          <a:bodyPr>
            <a:normAutofit/>
          </a:bodyPr>
          <a:lstStyle/>
          <a:p>
            <a:pPr>
              <a:buNone/>
            </a:pPr>
            <a:r>
              <a:rPr lang="en-US" dirty="0"/>
              <a:t>                                 A = - log (T)</a:t>
            </a:r>
          </a:p>
        </p:txBody>
      </p:sp>
      <p:pic>
        <p:nvPicPr>
          <p:cNvPr id="1026" name="Picture 4"/>
          <p:cNvPicPr>
            <a:picLocks noChangeAspect="1" noChangeArrowheads="1"/>
          </p:cNvPicPr>
          <p:nvPr/>
        </p:nvPicPr>
        <p:blipFill>
          <a:blip r:embed="rId2"/>
          <a:srcRect/>
          <a:stretch>
            <a:fillRect/>
          </a:stretch>
        </p:blipFill>
        <p:spPr bwMode="auto">
          <a:xfrm>
            <a:off x="2286000" y="2590800"/>
            <a:ext cx="4701084" cy="2238848"/>
          </a:xfrm>
          <a:prstGeom prst="rect">
            <a:avLst/>
          </a:prstGeom>
          <a:noFill/>
          <a:ln w="9525">
            <a:noFill/>
            <a:miter lim="800000"/>
            <a:headEnd/>
            <a:tailEnd/>
          </a:ln>
        </p:spPr>
      </p:pic>
      <p:sp>
        <p:nvSpPr>
          <p:cNvPr id="5" name="Rectangle 4"/>
          <p:cNvSpPr/>
          <p:nvPr/>
        </p:nvSpPr>
        <p:spPr>
          <a:xfrm>
            <a:off x="2667000" y="5334000"/>
            <a:ext cx="4165692" cy="461665"/>
          </a:xfrm>
          <a:prstGeom prst="rect">
            <a:avLst/>
          </a:prstGeom>
        </p:spPr>
        <p:txBody>
          <a:bodyPr wrap="none">
            <a:spAutoFit/>
          </a:bodyPr>
          <a:lstStyle/>
          <a:p>
            <a:r>
              <a:rPr lang="en-IN" sz="2400" b="1" dirty="0"/>
              <a:t>Absorption of light by a sample</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5"/>
          <p:cNvSpPr txBox="1"/>
          <p:nvPr/>
        </p:nvSpPr>
        <p:spPr>
          <a:xfrm>
            <a:off x="2514600" y="3352800"/>
            <a:ext cx="4996948" cy="1013098"/>
          </a:xfrm>
          <a:prstGeom prst="rect">
            <a:avLst/>
          </a:prstGeom>
          <a:solidFill>
            <a:srgbClr val="8063A1"/>
          </a:solidFill>
          <a:ln w="38100">
            <a:solidFill>
              <a:srgbClr val="FFFFFF"/>
            </a:solidFill>
          </a:ln>
        </p:spPr>
        <p:txBody>
          <a:bodyPr vert="horz" wrap="square" lIns="0" tIns="0" rIns="0" bIns="0" rtlCol="0">
            <a:spAutoFit/>
          </a:bodyPr>
          <a:lstStyle/>
          <a:p>
            <a:pPr marL="1905" algn="ctr">
              <a:lnSpc>
                <a:spcPts val="7865"/>
              </a:lnSpc>
            </a:pPr>
            <a:r>
              <a:rPr sz="6000" dirty="0">
                <a:solidFill>
                  <a:srgbClr val="FFFFFF"/>
                </a:solidFill>
                <a:latin typeface="Carlito"/>
                <a:cs typeface="Carlito"/>
              </a:rPr>
              <a:t>With</a:t>
            </a:r>
            <a:r>
              <a:rPr sz="6000" spc="-15" dirty="0">
                <a:solidFill>
                  <a:srgbClr val="FFFFFF"/>
                </a:solidFill>
                <a:latin typeface="Carlito"/>
                <a:cs typeface="Carlito"/>
              </a:rPr>
              <a:t> </a:t>
            </a:r>
            <a:r>
              <a:rPr sz="6000" spc="-45" dirty="0">
                <a:solidFill>
                  <a:srgbClr val="FFFFFF"/>
                </a:solidFill>
                <a:latin typeface="Carlito"/>
                <a:cs typeface="Carlito"/>
              </a:rPr>
              <a:t>matter</a:t>
            </a:r>
            <a:endParaRPr sz="6000">
              <a:latin typeface="Carlito"/>
              <a:cs typeface="Carlito"/>
            </a:endParaRPr>
          </a:p>
        </p:txBody>
      </p:sp>
      <p:grpSp>
        <p:nvGrpSpPr>
          <p:cNvPr id="8" name="object 6"/>
          <p:cNvGrpSpPr/>
          <p:nvPr/>
        </p:nvGrpSpPr>
        <p:grpSpPr>
          <a:xfrm>
            <a:off x="533400" y="512063"/>
            <a:ext cx="803829" cy="1150616"/>
            <a:chOff x="693419" y="512063"/>
            <a:chExt cx="1047115" cy="1868805"/>
          </a:xfrm>
        </p:grpSpPr>
        <p:sp>
          <p:nvSpPr>
            <p:cNvPr id="9" name="object 7"/>
            <p:cNvSpPr/>
            <p:nvPr/>
          </p:nvSpPr>
          <p:spPr>
            <a:xfrm>
              <a:off x="693419" y="512063"/>
              <a:ext cx="1046988" cy="1868424"/>
            </a:xfrm>
            <a:prstGeom prst="rect">
              <a:avLst/>
            </a:prstGeom>
            <a:blipFill>
              <a:blip r:embed="rId2" cstate="print"/>
              <a:stretch>
                <a:fillRect/>
              </a:stretch>
            </a:blipFill>
          </p:spPr>
          <p:txBody>
            <a:bodyPr wrap="square" lIns="0" tIns="0" rIns="0" bIns="0" rtlCol="0"/>
            <a:lstStyle/>
            <a:p>
              <a:endParaRPr sz="1600"/>
            </a:p>
          </p:txBody>
        </p:sp>
        <p:sp>
          <p:nvSpPr>
            <p:cNvPr id="10" name="object 8"/>
            <p:cNvSpPr/>
            <p:nvPr/>
          </p:nvSpPr>
          <p:spPr>
            <a:xfrm>
              <a:off x="759586" y="557910"/>
              <a:ext cx="899160" cy="1733550"/>
            </a:xfrm>
            <a:custGeom>
              <a:avLst/>
              <a:gdLst/>
              <a:ahLst/>
              <a:cxnLst/>
              <a:rect l="l" t="t" r="r" b="b"/>
              <a:pathLst>
                <a:path w="899160" h="1733550">
                  <a:moveTo>
                    <a:pt x="341756" y="0"/>
                  </a:moveTo>
                  <a:lnTo>
                    <a:pt x="0" y="98298"/>
                  </a:lnTo>
                  <a:lnTo>
                    <a:pt x="385978" y="1440941"/>
                  </a:lnTo>
                  <a:lnTo>
                    <a:pt x="215099" y="1490090"/>
                  </a:lnTo>
                  <a:lnTo>
                    <a:pt x="655066" y="1733550"/>
                  </a:lnTo>
                  <a:lnTo>
                    <a:pt x="898651" y="1293494"/>
                  </a:lnTo>
                  <a:lnTo>
                    <a:pt x="727710" y="1342643"/>
                  </a:lnTo>
                  <a:lnTo>
                    <a:pt x="341756" y="0"/>
                  </a:lnTo>
                  <a:close/>
                </a:path>
              </a:pathLst>
            </a:custGeom>
            <a:solidFill>
              <a:srgbClr val="8063A1"/>
            </a:solidFill>
          </p:spPr>
          <p:txBody>
            <a:bodyPr wrap="square" lIns="0" tIns="0" rIns="0" bIns="0" rtlCol="0"/>
            <a:lstStyle/>
            <a:p>
              <a:endParaRPr sz="1600"/>
            </a:p>
          </p:txBody>
        </p:sp>
        <p:sp>
          <p:nvSpPr>
            <p:cNvPr id="11" name="object 9"/>
            <p:cNvSpPr/>
            <p:nvPr/>
          </p:nvSpPr>
          <p:spPr>
            <a:xfrm>
              <a:off x="759586" y="557910"/>
              <a:ext cx="899160" cy="1733550"/>
            </a:xfrm>
            <a:custGeom>
              <a:avLst/>
              <a:gdLst/>
              <a:ahLst/>
              <a:cxnLst/>
              <a:rect l="l" t="t" r="r" b="b"/>
              <a:pathLst>
                <a:path w="899160" h="1733550">
                  <a:moveTo>
                    <a:pt x="215099" y="1490090"/>
                  </a:moveTo>
                  <a:lnTo>
                    <a:pt x="385978" y="1440941"/>
                  </a:lnTo>
                  <a:lnTo>
                    <a:pt x="0" y="98298"/>
                  </a:lnTo>
                  <a:lnTo>
                    <a:pt x="341756" y="0"/>
                  </a:lnTo>
                  <a:lnTo>
                    <a:pt x="727710" y="1342643"/>
                  </a:lnTo>
                  <a:lnTo>
                    <a:pt x="898651" y="1293494"/>
                  </a:lnTo>
                  <a:lnTo>
                    <a:pt x="655066" y="1733550"/>
                  </a:lnTo>
                  <a:lnTo>
                    <a:pt x="215099" y="1490090"/>
                  </a:lnTo>
                  <a:close/>
                </a:path>
              </a:pathLst>
            </a:custGeom>
            <a:ln w="38100">
              <a:solidFill>
                <a:srgbClr val="FFFFFF"/>
              </a:solidFill>
            </a:ln>
          </p:spPr>
          <p:txBody>
            <a:bodyPr wrap="square" lIns="0" tIns="0" rIns="0" bIns="0" rtlCol="0"/>
            <a:lstStyle/>
            <a:p>
              <a:endParaRPr sz="1600"/>
            </a:p>
          </p:txBody>
        </p:sp>
      </p:grpSp>
      <p:grpSp>
        <p:nvGrpSpPr>
          <p:cNvPr id="12" name="object 10"/>
          <p:cNvGrpSpPr/>
          <p:nvPr/>
        </p:nvGrpSpPr>
        <p:grpSpPr>
          <a:xfrm>
            <a:off x="2295145" y="441960"/>
            <a:ext cx="909122" cy="1213560"/>
            <a:chOff x="2455164" y="441959"/>
            <a:chExt cx="1184275" cy="1971039"/>
          </a:xfrm>
        </p:grpSpPr>
        <p:sp>
          <p:nvSpPr>
            <p:cNvPr id="13" name="object 11"/>
            <p:cNvSpPr/>
            <p:nvPr/>
          </p:nvSpPr>
          <p:spPr>
            <a:xfrm>
              <a:off x="2455164" y="441959"/>
              <a:ext cx="1184148" cy="1970532"/>
            </a:xfrm>
            <a:prstGeom prst="rect">
              <a:avLst/>
            </a:prstGeom>
            <a:blipFill>
              <a:blip r:embed="rId3" cstate="print"/>
              <a:stretch>
                <a:fillRect/>
              </a:stretch>
            </a:blipFill>
          </p:spPr>
          <p:txBody>
            <a:bodyPr wrap="square" lIns="0" tIns="0" rIns="0" bIns="0" rtlCol="0"/>
            <a:lstStyle/>
            <a:p>
              <a:endParaRPr sz="1600"/>
            </a:p>
          </p:txBody>
        </p:sp>
        <p:sp>
          <p:nvSpPr>
            <p:cNvPr id="14" name="object 12"/>
            <p:cNvSpPr/>
            <p:nvPr/>
          </p:nvSpPr>
          <p:spPr>
            <a:xfrm>
              <a:off x="2522601" y="489076"/>
              <a:ext cx="1036955" cy="1835150"/>
            </a:xfrm>
            <a:custGeom>
              <a:avLst/>
              <a:gdLst/>
              <a:ahLst/>
              <a:cxnLst/>
              <a:rect l="l" t="t" r="r" b="b"/>
              <a:pathLst>
                <a:path w="1036954" h="1835150">
                  <a:moveTo>
                    <a:pt x="373888" y="0"/>
                  </a:moveTo>
                  <a:lnTo>
                    <a:pt x="0" y="127253"/>
                  </a:lnTo>
                  <a:lnTo>
                    <a:pt x="475869" y="1524635"/>
                  </a:lnTo>
                  <a:lnTo>
                    <a:pt x="288925" y="1588262"/>
                  </a:lnTo>
                  <a:lnTo>
                    <a:pt x="790066" y="1834896"/>
                  </a:lnTo>
                  <a:lnTo>
                    <a:pt x="1036701" y="1333627"/>
                  </a:lnTo>
                  <a:lnTo>
                    <a:pt x="849757" y="1397381"/>
                  </a:lnTo>
                  <a:lnTo>
                    <a:pt x="373888" y="0"/>
                  </a:lnTo>
                  <a:close/>
                </a:path>
              </a:pathLst>
            </a:custGeom>
            <a:solidFill>
              <a:srgbClr val="8063A1"/>
            </a:solidFill>
          </p:spPr>
          <p:txBody>
            <a:bodyPr wrap="square" lIns="0" tIns="0" rIns="0" bIns="0" rtlCol="0"/>
            <a:lstStyle/>
            <a:p>
              <a:endParaRPr sz="1600"/>
            </a:p>
          </p:txBody>
        </p:sp>
        <p:sp>
          <p:nvSpPr>
            <p:cNvPr id="15" name="object 13"/>
            <p:cNvSpPr/>
            <p:nvPr/>
          </p:nvSpPr>
          <p:spPr>
            <a:xfrm>
              <a:off x="2522601" y="489076"/>
              <a:ext cx="1036955" cy="1835150"/>
            </a:xfrm>
            <a:custGeom>
              <a:avLst/>
              <a:gdLst/>
              <a:ahLst/>
              <a:cxnLst/>
              <a:rect l="l" t="t" r="r" b="b"/>
              <a:pathLst>
                <a:path w="1036954" h="1835150">
                  <a:moveTo>
                    <a:pt x="288925" y="1588262"/>
                  </a:moveTo>
                  <a:lnTo>
                    <a:pt x="475869" y="1524635"/>
                  </a:lnTo>
                  <a:lnTo>
                    <a:pt x="0" y="127253"/>
                  </a:lnTo>
                  <a:lnTo>
                    <a:pt x="373888" y="0"/>
                  </a:lnTo>
                  <a:lnTo>
                    <a:pt x="849757" y="1397381"/>
                  </a:lnTo>
                  <a:lnTo>
                    <a:pt x="1036701" y="1333627"/>
                  </a:lnTo>
                  <a:lnTo>
                    <a:pt x="790066" y="1834896"/>
                  </a:lnTo>
                  <a:lnTo>
                    <a:pt x="288925" y="1588262"/>
                  </a:lnTo>
                  <a:close/>
                </a:path>
              </a:pathLst>
            </a:custGeom>
            <a:ln w="38100">
              <a:solidFill>
                <a:srgbClr val="FFFFFF"/>
              </a:solidFill>
            </a:ln>
          </p:spPr>
          <p:txBody>
            <a:bodyPr wrap="square" lIns="0" tIns="0" rIns="0" bIns="0" rtlCol="0"/>
            <a:lstStyle/>
            <a:p>
              <a:endParaRPr sz="1600"/>
            </a:p>
          </p:txBody>
        </p:sp>
      </p:grpSp>
      <p:grpSp>
        <p:nvGrpSpPr>
          <p:cNvPr id="16" name="object 14"/>
          <p:cNvGrpSpPr/>
          <p:nvPr/>
        </p:nvGrpSpPr>
        <p:grpSpPr>
          <a:xfrm>
            <a:off x="4101085" y="380999"/>
            <a:ext cx="855502" cy="1274551"/>
            <a:chOff x="4261103" y="381000"/>
            <a:chExt cx="1114425" cy="2070100"/>
          </a:xfrm>
        </p:grpSpPr>
        <p:sp>
          <p:nvSpPr>
            <p:cNvPr id="17" name="object 15"/>
            <p:cNvSpPr/>
            <p:nvPr/>
          </p:nvSpPr>
          <p:spPr>
            <a:xfrm>
              <a:off x="4261103" y="381000"/>
              <a:ext cx="1114044" cy="2069591"/>
            </a:xfrm>
            <a:prstGeom prst="rect">
              <a:avLst/>
            </a:prstGeom>
            <a:blipFill>
              <a:blip r:embed="rId4" cstate="print"/>
              <a:stretch>
                <a:fillRect/>
              </a:stretch>
            </a:blipFill>
          </p:spPr>
          <p:txBody>
            <a:bodyPr wrap="square" lIns="0" tIns="0" rIns="0" bIns="0" rtlCol="0"/>
            <a:lstStyle/>
            <a:p>
              <a:endParaRPr sz="1600"/>
            </a:p>
          </p:txBody>
        </p:sp>
        <p:sp>
          <p:nvSpPr>
            <p:cNvPr id="18" name="object 16"/>
            <p:cNvSpPr/>
            <p:nvPr/>
          </p:nvSpPr>
          <p:spPr>
            <a:xfrm>
              <a:off x="4327016" y="427736"/>
              <a:ext cx="966469" cy="1934210"/>
            </a:xfrm>
            <a:custGeom>
              <a:avLst/>
              <a:gdLst/>
              <a:ahLst/>
              <a:cxnLst/>
              <a:rect l="l" t="t" r="r" b="b"/>
              <a:pathLst>
                <a:path w="966470" h="1934210">
                  <a:moveTo>
                    <a:pt x="340995" y="0"/>
                  </a:moveTo>
                  <a:lnTo>
                    <a:pt x="0" y="100584"/>
                  </a:lnTo>
                  <a:lnTo>
                    <a:pt x="454787" y="1642999"/>
                  </a:lnTo>
                  <a:lnTo>
                    <a:pt x="284353" y="1693164"/>
                  </a:lnTo>
                  <a:lnTo>
                    <a:pt x="725805" y="1933702"/>
                  </a:lnTo>
                  <a:lnTo>
                    <a:pt x="966343" y="1492123"/>
                  </a:lnTo>
                  <a:lnTo>
                    <a:pt x="795782" y="1542414"/>
                  </a:lnTo>
                  <a:lnTo>
                    <a:pt x="340995" y="0"/>
                  </a:lnTo>
                  <a:close/>
                </a:path>
              </a:pathLst>
            </a:custGeom>
            <a:solidFill>
              <a:srgbClr val="8063A1"/>
            </a:solidFill>
          </p:spPr>
          <p:txBody>
            <a:bodyPr wrap="square" lIns="0" tIns="0" rIns="0" bIns="0" rtlCol="0"/>
            <a:lstStyle/>
            <a:p>
              <a:endParaRPr sz="1600"/>
            </a:p>
          </p:txBody>
        </p:sp>
        <p:sp>
          <p:nvSpPr>
            <p:cNvPr id="19" name="object 17"/>
            <p:cNvSpPr/>
            <p:nvPr/>
          </p:nvSpPr>
          <p:spPr>
            <a:xfrm>
              <a:off x="4327016" y="427736"/>
              <a:ext cx="966469" cy="1934210"/>
            </a:xfrm>
            <a:custGeom>
              <a:avLst/>
              <a:gdLst/>
              <a:ahLst/>
              <a:cxnLst/>
              <a:rect l="l" t="t" r="r" b="b"/>
              <a:pathLst>
                <a:path w="966470" h="1934210">
                  <a:moveTo>
                    <a:pt x="284353" y="1693164"/>
                  </a:moveTo>
                  <a:lnTo>
                    <a:pt x="454787" y="1642999"/>
                  </a:lnTo>
                  <a:lnTo>
                    <a:pt x="0" y="100584"/>
                  </a:lnTo>
                  <a:lnTo>
                    <a:pt x="340995" y="0"/>
                  </a:lnTo>
                  <a:lnTo>
                    <a:pt x="795782" y="1542414"/>
                  </a:lnTo>
                  <a:lnTo>
                    <a:pt x="966343" y="1492123"/>
                  </a:lnTo>
                  <a:lnTo>
                    <a:pt x="725805" y="1933702"/>
                  </a:lnTo>
                  <a:lnTo>
                    <a:pt x="284353" y="1693164"/>
                  </a:lnTo>
                  <a:close/>
                </a:path>
              </a:pathLst>
            </a:custGeom>
            <a:ln w="38100">
              <a:solidFill>
                <a:srgbClr val="FFFFFF"/>
              </a:solidFill>
            </a:ln>
          </p:spPr>
          <p:txBody>
            <a:bodyPr wrap="square" lIns="0" tIns="0" rIns="0" bIns="0" rtlCol="0"/>
            <a:lstStyle/>
            <a:p>
              <a:endParaRPr sz="1600"/>
            </a:p>
          </p:txBody>
        </p:sp>
      </p:grpSp>
      <p:grpSp>
        <p:nvGrpSpPr>
          <p:cNvPr id="20" name="object 18"/>
          <p:cNvGrpSpPr/>
          <p:nvPr/>
        </p:nvGrpSpPr>
        <p:grpSpPr>
          <a:xfrm>
            <a:off x="5955792" y="364236"/>
            <a:ext cx="906686" cy="1287454"/>
            <a:chOff x="6115811" y="364236"/>
            <a:chExt cx="1181100" cy="2091055"/>
          </a:xfrm>
        </p:grpSpPr>
        <p:sp>
          <p:nvSpPr>
            <p:cNvPr id="21" name="object 19"/>
            <p:cNvSpPr/>
            <p:nvPr/>
          </p:nvSpPr>
          <p:spPr>
            <a:xfrm>
              <a:off x="6115811" y="364236"/>
              <a:ext cx="1181099" cy="2090927"/>
            </a:xfrm>
            <a:prstGeom prst="rect">
              <a:avLst/>
            </a:prstGeom>
            <a:blipFill>
              <a:blip r:embed="rId5" cstate="print"/>
              <a:stretch>
                <a:fillRect/>
              </a:stretch>
            </a:blipFill>
          </p:spPr>
          <p:txBody>
            <a:bodyPr wrap="square" lIns="0" tIns="0" rIns="0" bIns="0" rtlCol="0"/>
            <a:lstStyle/>
            <a:p>
              <a:endParaRPr sz="1600"/>
            </a:p>
          </p:txBody>
        </p:sp>
        <p:sp>
          <p:nvSpPr>
            <p:cNvPr id="22" name="object 20"/>
            <p:cNvSpPr/>
            <p:nvPr/>
          </p:nvSpPr>
          <p:spPr>
            <a:xfrm>
              <a:off x="6181851" y="410083"/>
              <a:ext cx="1034415" cy="1957070"/>
            </a:xfrm>
            <a:custGeom>
              <a:avLst/>
              <a:gdLst/>
              <a:ahLst/>
              <a:cxnLst/>
              <a:rect l="l" t="t" r="r" b="b"/>
              <a:pathLst>
                <a:path w="1034415" h="1957070">
                  <a:moveTo>
                    <a:pt x="389508" y="0"/>
                  </a:moveTo>
                  <a:lnTo>
                    <a:pt x="0" y="116077"/>
                  </a:lnTo>
                  <a:lnTo>
                    <a:pt x="449833" y="1625218"/>
                  </a:lnTo>
                  <a:lnTo>
                    <a:pt x="255143" y="1683257"/>
                  </a:lnTo>
                  <a:lnTo>
                    <a:pt x="760729" y="1956689"/>
                  </a:lnTo>
                  <a:lnTo>
                    <a:pt x="1034033" y="1451102"/>
                  </a:lnTo>
                  <a:lnTo>
                    <a:pt x="839343" y="1509140"/>
                  </a:lnTo>
                  <a:lnTo>
                    <a:pt x="389508" y="0"/>
                  </a:lnTo>
                  <a:close/>
                </a:path>
              </a:pathLst>
            </a:custGeom>
            <a:solidFill>
              <a:srgbClr val="8063A1"/>
            </a:solidFill>
          </p:spPr>
          <p:txBody>
            <a:bodyPr wrap="square" lIns="0" tIns="0" rIns="0" bIns="0" rtlCol="0"/>
            <a:lstStyle/>
            <a:p>
              <a:endParaRPr sz="1600"/>
            </a:p>
          </p:txBody>
        </p:sp>
        <p:sp>
          <p:nvSpPr>
            <p:cNvPr id="23" name="object 21"/>
            <p:cNvSpPr/>
            <p:nvPr/>
          </p:nvSpPr>
          <p:spPr>
            <a:xfrm>
              <a:off x="6181851" y="410083"/>
              <a:ext cx="1034415" cy="1957070"/>
            </a:xfrm>
            <a:custGeom>
              <a:avLst/>
              <a:gdLst/>
              <a:ahLst/>
              <a:cxnLst/>
              <a:rect l="l" t="t" r="r" b="b"/>
              <a:pathLst>
                <a:path w="1034415" h="1957070">
                  <a:moveTo>
                    <a:pt x="255143" y="1683257"/>
                  </a:moveTo>
                  <a:lnTo>
                    <a:pt x="449833" y="1625218"/>
                  </a:lnTo>
                  <a:lnTo>
                    <a:pt x="0" y="116077"/>
                  </a:lnTo>
                  <a:lnTo>
                    <a:pt x="389508" y="0"/>
                  </a:lnTo>
                  <a:lnTo>
                    <a:pt x="839343" y="1509140"/>
                  </a:lnTo>
                  <a:lnTo>
                    <a:pt x="1034033" y="1451102"/>
                  </a:lnTo>
                  <a:lnTo>
                    <a:pt x="760729" y="1956689"/>
                  </a:lnTo>
                  <a:lnTo>
                    <a:pt x="255143" y="1683257"/>
                  </a:lnTo>
                  <a:close/>
                </a:path>
              </a:pathLst>
            </a:custGeom>
            <a:ln w="38100">
              <a:solidFill>
                <a:srgbClr val="FFFFFF"/>
              </a:solidFill>
            </a:ln>
          </p:spPr>
          <p:txBody>
            <a:bodyPr wrap="square" lIns="0" tIns="0" rIns="0" bIns="0" rtlCol="0"/>
            <a:lstStyle/>
            <a:p>
              <a:endParaRPr sz="1600"/>
            </a:p>
          </p:txBody>
        </p:sp>
      </p:grpSp>
      <p:grpSp>
        <p:nvGrpSpPr>
          <p:cNvPr id="24" name="object 22"/>
          <p:cNvGrpSpPr/>
          <p:nvPr/>
        </p:nvGrpSpPr>
        <p:grpSpPr>
          <a:xfrm>
            <a:off x="7854697" y="435863"/>
            <a:ext cx="832103" cy="1240537"/>
            <a:chOff x="8014716" y="435863"/>
            <a:chExt cx="1083945" cy="2014855"/>
          </a:xfrm>
        </p:grpSpPr>
        <p:sp>
          <p:nvSpPr>
            <p:cNvPr id="25" name="object 23"/>
            <p:cNvSpPr/>
            <p:nvPr/>
          </p:nvSpPr>
          <p:spPr>
            <a:xfrm>
              <a:off x="8014716" y="435863"/>
              <a:ext cx="1083564" cy="2014727"/>
            </a:xfrm>
            <a:prstGeom prst="rect">
              <a:avLst/>
            </a:prstGeom>
            <a:blipFill>
              <a:blip r:embed="rId6" cstate="print"/>
              <a:stretch>
                <a:fillRect/>
              </a:stretch>
            </a:blipFill>
          </p:spPr>
          <p:txBody>
            <a:bodyPr wrap="square" lIns="0" tIns="0" rIns="0" bIns="0" rtlCol="0"/>
            <a:lstStyle/>
            <a:p>
              <a:endParaRPr sz="1600"/>
            </a:p>
          </p:txBody>
        </p:sp>
        <p:sp>
          <p:nvSpPr>
            <p:cNvPr id="26" name="object 24"/>
            <p:cNvSpPr/>
            <p:nvPr/>
          </p:nvSpPr>
          <p:spPr>
            <a:xfrm>
              <a:off x="8080883" y="481456"/>
              <a:ext cx="935990" cy="1881505"/>
            </a:xfrm>
            <a:custGeom>
              <a:avLst/>
              <a:gdLst/>
              <a:ahLst/>
              <a:cxnLst/>
              <a:rect l="l" t="t" r="r" b="b"/>
              <a:pathLst>
                <a:path w="935990" h="1881505">
                  <a:moveTo>
                    <a:pt x="342138" y="0"/>
                  </a:moveTo>
                  <a:lnTo>
                    <a:pt x="0" y="96900"/>
                  </a:lnTo>
                  <a:lnTo>
                    <a:pt x="422401" y="1587627"/>
                  </a:lnTo>
                  <a:lnTo>
                    <a:pt x="251333" y="1636140"/>
                  </a:lnTo>
                  <a:lnTo>
                    <a:pt x="690499" y="1881251"/>
                  </a:lnTo>
                  <a:lnTo>
                    <a:pt x="935609" y="1442212"/>
                  </a:lnTo>
                  <a:lnTo>
                    <a:pt x="764540" y="1490726"/>
                  </a:lnTo>
                  <a:lnTo>
                    <a:pt x="342138" y="0"/>
                  </a:lnTo>
                  <a:close/>
                </a:path>
              </a:pathLst>
            </a:custGeom>
            <a:solidFill>
              <a:srgbClr val="8063A1"/>
            </a:solidFill>
          </p:spPr>
          <p:txBody>
            <a:bodyPr wrap="square" lIns="0" tIns="0" rIns="0" bIns="0" rtlCol="0"/>
            <a:lstStyle/>
            <a:p>
              <a:endParaRPr sz="1600"/>
            </a:p>
          </p:txBody>
        </p:sp>
        <p:sp>
          <p:nvSpPr>
            <p:cNvPr id="27" name="object 25"/>
            <p:cNvSpPr/>
            <p:nvPr/>
          </p:nvSpPr>
          <p:spPr>
            <a:xfrm>
              <a:off x="8080883" y="481456"/>
              <a:ext cx="935990" cy="1881505"/>
            </a:xfrm>
            <a:custGeom>
              <a:avLst/>
              <a:gdLst/>
              <a:ahLst/>
              <a:cxnLst/>
              <a:rect l="l" t="t" r="r" b="b"/>
              <a:pathLst>
                <a:path w="935990" h="1881505">
                  <a:moveTo>
                    <a:pt x="251333" y="1636140"/>
                  </a:moveTo>
                  <a:lnTo>
                    <a:pt x="422401" y="1587627"/>
                  </a:lnTo>
                  <a:lnTo>
                    <a:pt x="0" y="96900"/>
                  </a:lnTo>
                  <a:lnTo>
                    <a:pt x="342138" y="0"/>
                  </a:lnTo>
                  <a:lnTo>
                    <a:pt x="764540" y="1490726"/>
                  </a:lnTo>
                  <a:lnTo>
                    <a:pt x="935609" y="1442212"/>
                  </a:lnTo>
                  <a:lnTo>
                    <a:pt x="690499" y="1881251"/>
                  </a:lnTo>
                  <a:lnTo>
                    <a:pt x="251333" y="1636140"/>
                  </a:lnTo>
                  <a:close/>
                </a:path>
              </a:pathLst>
            </a:custGeom>
            <a:ln w="38100">
              <a:solidFill>
                <a:srgbClr val="FFFFFF"/>
              </a:solidFill>
            </a:ln>
          </p:spPr>
          <p:txBody>
            <a:bodyPr wrap="square" lIns="0" tIns="0" rIns="0" bIns="0" rtlCol="0"/>
            <a:lstStyle/>
            <a:p>
              <a:endParaRPr sz="1600"/>
            </a:p>
          </p:txBody>
        </p:sp>
      </p:grpSp>
      <p:sp>
        <p:nvSpPr>
          <p:cNvPr id="32" name="object 30"/>
          <p:cNvSpPr txBox="1">
            <a:spLocks noGrp="1"/>
          </p:cNvSpPr>
          <p:nvPr>
            <p:ph type="title"/>
          </p:nvPr>
        </p:nvSpPr>
        <p:spPr>
          <a:xfrm>
            <a:off x="838200" y="2133600"/>
            <a:ext cx="7298335" cy="505267"/>
          </a:xfrm>
          <a:prstGeom prst="rect">
            <a:avLst/>
          </a:prstGeom>
        </p:spPr>
        <p:txBody>
          <a:bodyPr vert="horz" wrap="square" lIns="0" tIns="12700" rIns="0" bIns="0" rtlCol="0">
            <a:spAutoFit/>
          </a:bodyPr>
          <a:lstStyle/>
          <a:p>
            <a:pPr marL="12700">
              <a:lnSpc>
                <a:spcPct val="100000"/>
              </a:lnSpc>
              <a:spcBef>
                <a:spcPts val="100"/>
              </a:spcBef>
            </a:pPr>
            <a:r>
              <a:rPr sz="3200" spc="-15" dirty="0">
                <a:solidFill>
                  <a:srgbClr val="000000"/>
                </a:solidFill>
              </a:rPr>
              <a:t>Interaction </a:t>
            </a:r>
            <a:r>
              <a:rPr sz="3200" spc="-5" dirty="0">
                <a:solidFill>
                  <a:srgbClr val="000000"/>
                </a:solidFill>
              </a:rPr>
              <a:t>of </a:t>
            </a:r>
            <a:r>
              <a:rPr sz="3200" spc="-10" dirty="0">
                <a:solidFill>
                  <a:srgbClr val="000000"/>
                </a:solidFill>
              </a:rPr>
              <a:t>electromagnetic</a:t>
            </a:r>
            <a:r>
              <a:rPr sz="3200" spc="-40" dirty="0">
                <a:solidFill>
                  <a:srgbClr val="000000"/>
                </a:solidFill>
              </a:rPr>
              <a:t> </a:t>
            </a:r>
            <a:r>
              <a:rPr sz="3200" spc="-15" dirty="0">
                <a:solidFill>
                  <a:srgbClr val="000000"/>
                </a:solidFill>
              </a:rPr>
              <a:t>radiation</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FC16-2872-4C9C-8100-111A971B89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B52999-4541-4157-91CF-8E00DB47A3E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52144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Principles of absorption spectroscopy</a:t>
            </a:r>
          </a:p>
        </p:txBody>
      </p:sp>
      <p:sp>
        <p:nvSpPr>
          <p:cNvPr id="3" name="Content Placeholder 2"/>
          <p:cNvSpPr>
            <a:spLocks noGrp="1"/>
          </p:cNvSpPr>
          <p:nvPr>
            <p:ph idx="1"/>
          </p:nvPr>
        </p:nvSpPr>
        <p:spPr/>
        <p:txBody>
          <a:bodyPr>
            <a:normAutofit fontScale="92500" lnSpcReduction="10000"/>
          </a:bodyPr>
          <a:lstStyle/>
          <a:p>
            <a:pPr algn="just"/>
            <a:r>
              <a:rPr lang="en-US" b="1" dirty="0">
                <a:solidFill>
                  <a:srgbClr val="FF0066"/>
                </a:solidFill>
                <a:latin typeface="Cambria" pitchFamily="18" charset="0"/>
              </a:rPr>
              <a:t>Lamberts law</a:t>
            </a:r>
            <a:r>
              <a:rPr lang="en-US" dirty="0">
                <a:solidFill>
                  <a:srgbClr val="FF0066"/>
                </a:solidFill>
                <a:latin typeface="Cambria" pitchFamily="18" charset="0"/>
              </a:rPr>
              <a:t>:</a:t>
            </a:r>
          </a:p>
          <a:p>
            <a:pPr algn="just">
              <a:buNone/>
            </a:pPr>
            <a:r>
              <a:rPr lang="en-US" dirty="0">
                <a:solidFill>
                  <a:srgbClr val="0000CC"/>
                </a:solidFill>
                <a:latin typeface="Cambria" pitchFamily="18" charset="0"/>
              </a:rPr>
              <a:t>    It states that when monochromatic light passes through a  transparent medium, the intensity of transmitted light decreases  exponentially as the thickness of absorbing material increases.</a:t>
            </a:r>
          </a:p>
          <a:p>
            <a:pPr algn="just"/>
            <a:r>
              <a:rPr lang="en-US" b="1" dirty="0">
                <a:solidFill>
                  <a:srgbClr val="FF0066"/>
                </a:solidFill>
                <a:latin typeface="Cambria" pitchFamily="18" charset="0"/>
              </a:rPr>
              <a:t>Beer’s law:</a:t>
            </a:r>
          </a:p>
          <a:p>
            <a:pPr algn="just">
              <a:buNone/>
            </a:pPr>
            <a:r>
              <a:rPr lang="en-US" dirty="0">
                <a:solidFill>
                  <a:srgbClr val="0000CC"/>
                </a:solidFill>
                <a:latin typeface="Cambria" pitchFamily="18" charset="0"/>
              </a:rPr>
              <a:t>    It stats that the intensity of transmitted monochromatic light  decreases exponentially as the concentration of the absorbing  substance increases.</a:t>
            </a:r>
          </a:p>
          <a:p>
            <a:pPr algn="just"/>
            <a:endParaRPr lang="en-US" dirty="0">
              <a:solidFill>
                <a:srgbClr val="0000CC"/>
              </a:solidFill>
              <a:latin typeface="Cambria"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fontScale="90000"/>
          </a:bodyPr>
          <a:lstStyle/>
          <a:p>
            <a:r>
              <a:rPr lang="en-US" sz="3600" dirty="0">
                <a:solidFill>
                  <a:srgbClr val="C00000"/>
                </a:solidFill>
                <a:latin typeface="Stencil" pitchFamily="82" charset="0"/>
              </a:rPr>
              <a:t>Beer-lamberts</a:t>
            </a:r>
            <a:r>
              <a:rPr lang="en-US" sz="3600" spc="-30" dirty="0">
                <a:solidFill>
                  <a:srgbClr val="C00000"/>
                </a:solidFill>
                <a:latin typeface="Stencil" pitchFamily="82" charset="0"/>
              </a:rPr>
              <a:t> </a:t>
            </a:r>
            <a:r>
              <a:rPr lang="en-US" sz="3600" spc="-55" dirty="0">
                <a:solidFill>
                  <a:srgbClr val="C00000"/>
                </a:solidFill>
                <a:latin typeface="Stencil" pitchFamily="82" charset="0"/>
              </a:rPr>
              <a:t>law</a:t>
            </a:r>
            <a:endParaRPr lang="en-US" sz="3600" dirty="0">
              <a:solidFill>
                <a:srgbClr val="C00000"/>
              </a:solidFill>
              <a:latin typeface="Stencil" pitchFamily="82" charset="0"/>
            </a:endParaRPr>
          </a:p>
        </p:txBody>
      </p:sp>
      <p:sp>
        <p:nvSpPr>
          <p:cNvPr id="3" name="Content Placeholder 2"/>
          <p:cNvSpPr>
            <a:spLocks noGrp="1"/>
          </p:cNvSpPr>
          <p:nvPr>
            <p:ph idx="1"/>
          </p:nvPr>
        </p:nvSpPr>
        <p:spPr>
          <a:xfrm>
            <a:off x="152400" y="990600"/>
            <a:ext cx="8763000" cy="5486400"/>
          </a:xfrm>
        </p:spPr>
        <p:txBody>
          <a:bodyPr>
            <a:normAutofit fontScale="85000" lnSpcReduction="20000"/>
          </a:bodyPr>
          <a:lstStyle/>
          <a:p>
            <a:pPr algn="just"/>
            <a:r>
              <a:rPr lang="en-US" sz="2800" dirty="0">
                <a:solidFill>
                  <a:srgbClr val="0000CC"/>
                </a:solidFill>
                <a:latin typeface="Cambria" pitchFamily="18" charset="0"/>
              </a:rPr>
              <a:t>The Beer-Lambert law states that the amount of light  absorbed by a substance dissolved in a fully transmitting  solvent is directly proportional to the concentration of the  substance and the path length.</a:t>
            </a:r>
          </a:p>
          <a:p>
            <a:pPr algn="just">
              <a:buNone/>
            </a:pPr>
            <a:r>
              <a:rPr lang="en-US" sz="2800" dirty="0">
                <a:solidFill>
                  <a:srgbClr val="0000CC"/>
                </a:solidFill>
                <a:latin typeface="Cambria" pitchFamily="18" charset="0"/>
              </a:rPr>
              <a:t>                                                    A = a x b x c</a:t>
            </a:r>
          </a:p>
          <a:p>
            <a:pPr algn="just">
              <a:buNone/>
            </a:pPr>
            <a:r>
              <a:rPr lang="en-US" sz="2800" dirty="0">
                <a:solidFill>
                  <a:srgbClr val="0000CC"/>
                </a:solidFill>
                <a:latin typeface="Cambria" pitchFamily="18" charset="0"/>
              </a:rPr>
              <a:t>     where </a:t>
            </a:r>
          </a:p>
          <a:p>
            <a:pPr algn="just">
              <a:buNone/>
            </a:pPr>
            <a:r>
              <a:rPr lang="en-US" sz="2800" dirty="0">
                <a:solidFill>
                  <a:srgbClr val="0000CC"/>
                </a:solidFill>
                <a:latin typeface="Cambria" pitchFamily="18" charset="0"/>
              </a:rPr>
              <a:t>               a = the </a:t>
            </a:r>
            <a:r>
              <a:rPr lang="en-US" sz="2800" dirty="0" err="1">
                <a:solidFill>
                  <a:srgbClr val="0000CC"/>
                </a:solidFill>
                <a:latin typeface="Cambria" pitchFamily="18" charset="0"/>
              </a:rPr>
              <a:t>absorptivity</a:t>
            </a:r>
            <a:r>
              <a:rPr lang="en-US" sz="2800" dirty="0">
                <a:solidFill>
                  <a:srgbClr val="0000CC"/>
                </a:solidFill>
                <a:latin typeface="Cambria" pitchFamily="18" charset="0"/>
              </a:rPr>
              <a:t> of the substance</a:t>
            </a:r>
          </a:p>
          <a:p>
            <a:pPr algn="just">
              <a:buNone/>
            </a:pPr>
            <a:r>
              <a:rPr lang="en-US" sz="2800" dirty="0">
                <a:solidFill>
                  <a:srgbClr val="0000CC"/>
                </a:solidFill>
                <a:latin typeface="Cambria" pitchFamily="18" charset="0"/>
              </a:rPr>
              <a:t>               b = path length</a:t>
            </a:r>
          </a:p>
          <a:p>
            <a:pPr algn="just">
              <a:buNone/>
            </a:pPr>
            <a:r>
              <a:rPr lang="en-US" sz="2800" dirty="0">
                <a:solidFill>
                  <a:srgbClr val="0000CC"/>
                </a:solidFill>
                <a:latin typeface="Cambria" pitchFamily="18" charset="0"/>
              </a:rPr>
              <a:t>                c = concentration of the substance</a:t>
            </a:r>
          </a:p>
          <a:p>
            <a:pPr algn="just"/>
            <a:r>
              <a:rPr lang="en-US" sz="2800" dirty="0">
                <a:solidFill>
                  <a:srgbClr val="0000CC"/>
                </a:solidFill>
                <a:latin typeface="Cambria" pitchFamily="18" charset="0"/>
              </a:rPr>
              <a:t>When working in concentration units of </a:t>
            </a:r>
            <a:r>
              <a:rPr lang="en-US" sz="2800" dirty="0" err="1">
                <a:solidFill>
                  <a:srgbClr val="0000CC"/>
                </a:solidFill>
                <a:latin typeface="Cambria" pitchFamily="18" charset="0"/>
              </a:rPr>
              <a:t>molarity</a:t>
            </a:r>
            <a:r>
              <a:rPr lang="en-US" sz="2800" dirty="0">
                <a:solidFill>
                  <a:srgbClr val="0000CC"/>
                </a:solidFill>
                <a:latin typeface="Cambria" pitchFamily="18" charset="0"/>
              </a:rPr>
              <a:t>, the Beer-Lambert law is written as:</a:t>
            </a:r>
          </a:p>
          <a:p>
            <a:pPr algn="just">
              <a:buNone/>
            </a:pPr>
            <a:r>
              <a:rPr lang="en-US" sz="2800" dirty="0">
                <a:solidFill>
                  <a:srgbClr val="0000CC"/>
                </a:solidFill>
                <a:latin typeface="Cambria" pitchFamily="18" charset="0"/>
              </a:rPr>
              <a:t>                                                    A = £ x b x c</a:t>
            </a:r>
          </a:p>
          <a:p>
            <a:pPr algn="just">
              <a:buNone/>
            </a:pPr>
            <a:r>
              <a:rPr lang="en-US" sz="2800" dirty="0">
                <a:solidFill>
                  <a:srgbClr val="0000CC"/>
                </a:solidFill>
                <a:latin typeface="Cambria" pitchFamily="18" charset="0"/>
              </a:rPr>
              <a:t>      Where £ is the wavelength-dependent molar </a:t>
            </a:r>
            <a:r>
              <a:rPr lang="en-US" sz="2800" dirty="0" err="1">
                <a:solidFill>
                  <a:srgbClr val="0000CC"/>
                </a:solidFill>
                <a:latin typeface="Cambria" pitchFamily="18" charset="0"/>
              </a:rPr>
              <a:t>absorptivity</a:t>
            </a:r>
            <a:r>
              <a:rPr lang="en-US" sz="2800" dirty="0">
                <a:solidFill>
                  <a:srgbClr val="0000CC"/>
                </a:solidFill>
                <a:latin typeface="Cambria" pitchFamily="18" charset="0"/>
              </a:rPr>
              <a:t> coefficient with units of M-1 cm-1.</a:t>
            </a:r>
          </a:p>
          <a:p>
            <a:pPr algn="just">
              <a:buNone/>
            </a:pPr>
            <a:r>
              <a:rPr lang="en-US" sz="2800" dirty="0">
                <a:solidFill>
                  <a:srgbClr val="0000CC"/>
                </a:solidFill>
                <a:latin typeface="Cambria" pitchFamily="18" charset="0"/>
              </a:rPr>
              <a:t>     As, </a:t>
            </a:r>
            <a:r>
              <a:rPr lang="en-IN" sz="2400" dirty="0">
                <a:solidFill>
                  <a:srgbClr val="0000CC"/>
                </a:solidFill>
                <a:latin typeface="Cambria" pitchFamily="18" charset="0"/>
                <a:sym typeface="Symbol"/>
              </a:rPr>
              <a:t></a:t>
            </a:r>
            <a:r>
              <a:rPr lang="en-US" sz="2800" dirty="0">
                <a:solidFill>
                  <a:srgbClr val="0000CC"/>
                </a:solidFill>
                <a:latin typeface="Cambria" pitchFamily="18" charset="0"/>
              </a:rPr>
              <a:t> and b, both are constant, then it can be written that,    A </a:t>
            </a:r>
            <a:r>
              <a:rPr lang="en-IN" sz="2400" dirty="0">
                <a:solidFill>
                  <a:srgbClr val="0000CC"/>
                </a:solidFill>
                <a:latin typeface="Cambria" pitchFamily="18" charset="0"/>
                <a:sym typeface="Symbol"/>
              </a:rPr>
              <a:t></a:t>
            </a:r>
            <a:r>
              <a:rPr lang="en-US" sz="2800" dirty="0">
                <a:solidFill>
                  <a:srgbClr val="0000CC"/>
                </a:solidFill>
                <a:latin typeface="Cambria" pitchFamily="18" charset="0"/>
              </a:rPr>
              <a:t> c</a:t>
            </a:r>
          </a:p>
          <a:p>
            <a:pPr algn="just"/>
            <a:endParaRPr lang="en-US" sz="2800" dirty="0">
              <a:solidFill>
                <a:srgbClr val="0000CC"/>
              </a:solidFill>
              <a:latin typeface="Cambria" pitchFamily="18" charset="0"/>
            </a:endParaRPr>
          </a:p>
          <a:p>
            <a:endParaRPr lang="en-US" sz="2800" dirty="0">
              <a:solidFill>
                <a:srgbClr val="0000CC"/>
              </a:solidFill>
              <a:latin typeface="Cambria"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Selection Rules for Electronic Transitions</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5029200"/>
          </a:xfrm>
        </p:spPr>
        <p:txBody>
          <a:bodyPr>
            <a:normAutofit/>
          </a:bodyPr>
          <a:lstStyle/>
          <a:p>
            <a:pPr algn="just"/>
            <a:r>
              <a:rPr lang="en-US" sz="2800" dirty="0">
                <a:solidFill>
                  <a:srgbClr val="0000CC"/>
                </a:solidFill>
                <a:latin typeface="Cambria" pitchFamily="18" charset="0"/>
              </a:rPr>
              <a:t>If there is a change in the number of unpaired electrons in going from the ground state to the excited state, the transition is referred to as spin or multiplicity-forbid.</a:t>
            </a:r>
          </a:p>
          <a:p>
            <a:pPr algn="just"/>
            <a:endParaRPr lang="en-US" sz="2800" dirty="0">
              <a:solidFill>
                <a:srgbClr val="0000CC"/>
              </a:solidFill>
              <a:latin typeface="Cambria" pitchFamily="18" charset="0"/>
            </a:endParaRPr>
          </a:p>
          <a:p>
            <a:pPr algn="just"/>
            <a:r>
              <a:rPr lang="en-US" sz="2800" dirty="0">
                <a:solidFill>
                  <a:srgbClr val="0000CC"/>
                </a:solidFill>
                <a:latin typeface="Cambria" pitchFamily="18" charset="0"/>
              </a:rPr>
              <a:t>If the transition occurs within a set of d- or p-</a:t>
            </a:r>
            <a:r>
              <a:rPr lang="en-US" sz="2800" dirty="0" err="1">
                <a:solidFill>
                  <a:srgbClr val="0000CC"/>
                </a:solidFill>
                <a:latin typeface="Cambria" pitchFamily="18" charset="0"/>
              </a:rPr>
              <a:t>orbitals</a:t>
            </a:r>
            <a:r>
              <a:rPr lang="en-US" sz="2800" dirty="0">
                <a:solidFill>
                  <a:srgbClr val="0000CC"/>
                </a:solidFill>
                <a:latin typeface="Cambria" pitchFamily="18" charset="0"/>
              </a:rPr>
              <a:t> (i.e., a transition in which redistribution of electrons takes place within a particular orbital or there is change in the </a:t>
            </a:r>
            <a:r>
              <a:rPr lang="en-US" sz="2800" dirty="0" err="1">
                <a:solidFill>
                  <a:srgbClr val="0000CC"/>
                </a:solidFill>
                <a:latin typeface="Cambria" pitchFamily="18" charset="0"/>
              </a:rPr>
              <a:t>azimuthal</a:t>
            </a:r>
            <a:r>
              <a:rPr lang="en-US" sz="2800" dirty="0">
                <a:solidFill>
                  <a:srgbClr val="0000CC"/>
                </a:solidFill>
                <a:latin typeface="Cambria" pitchFamily="18" charset="0"/>
              </a:rPr>
              <a:t> quantum number), it is termed as </a:t>
            </a:r>
            <a:r>
              <a:rPr lang="en-US" sz="2800" dirty="0" err="1">
                <a:solidFill>
                  <a:srgbClr val="0000CC"/>
                </a:solidFill>
                <a:latin typeface="Cambria" pitchFamily="18" charset="0"/>
              </a:rPr>
              <a:t>Laporte</a:t>
            </a:r>
            <a:r>
              <a:rPr lang="en-US" sz="2800" dirty="0">
                <a:solidFill>
                  <a:srgbClr val="0000CC"/>
                </a:solidFill>
                <a:latin typeface="Cambria" pitchFamily="18" charset="0"/>
              </a:rPr>
              <a:t> forbidden transition. The molecule must have centre of symmetry.</a:t>
            </a:r>
          </a:p>
          <a:p>
            <a:pPr algn="just"/>
            <a:endParaRPr lang="en-US" sz="2800" dirty="0">
              <a:solidFill>
                <a:srgbClr val="0000CC"/>
              </a:solidFill>
              <a:latin typeface="Cambria"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Selection Rules for Electronic Transitions</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4800600"/>
          </a:xfrm>
        </p:spPr>
        <p:txBody>
          <a:bodyPr>
            <a:normAutofit lnSpcReduction="10000"/>
          </a:bodyPr>
          <a:lstStyle/>
          <a:p>
            <a:pPr algn="just"/>
            <a:r>
              <a:rPr lang="en-US" sz="2800" dirty="0">
                <a:solidFill>
                  <a:srgbClr val="0000CC"/>
                </a:solidFill>
                <a:latin typeface="Cambria" pitchFamily="18" charset="0"/>
              </a:rPr>
              <a:t>However, transitions become allowed because</a:t>
            </a:r>
          </a:p>
          <a:p>
            <a:pPr algn="just">
              <a:buNone/>
            </a:pPr>
            <a:r>
              <a:rPr lang="en-US" sz="2800" dirty="0">
                <a:solidFill>
                  <a:srgbClr val="0000CC"/>
                </a:solidFill>
                <a:latin typeface="Cambria" pitchFamily="18" charset="0"/>
              </a:rPr>
              <a:t>    (</a:t>
            </a:r>
            <a:r>
              <a:rPr lang="en-US" sz="2800" dirty="0" err="1">
                <a:solidFill>
                  <a:srgbClr val="0000CC"/>
                </a:solidFill>
                <a:latin typeface="Cambria" pitchFamily="18" charset="0"/>
              </a:rPr>
              <a:t>i</a:t>
            </a:r>
            <a:r>
              <a:rPr lang="en-US" sz="2800" dirty="0">
                <a:solidFill>
                  <a:srgbClr val="0000CC"/>
                </a:solidFill>
                <a:latin typeface="Cambria" pitchFamily="18" charset="0"/>
              </a:rPr>
              <a:t>)	</a:t>
            </a:r>
            <a:r>
              <a:rPr lang="en-US" sz="2800" dirty="0" err="1">
                <a:solidFill>
                  <a:srgbClr val="0000CC"/>
                </a:solidFill>
                <a:latin typeface="Cambria" pitchFamily="18" charset="0"/>
              </a:rPr>
              <a:t>Vibrational</a:t>
            </a:r>
            <a:r>
              <a:rPr lang="en-US" sz="2800" dirty="0">
                <a:solidFill>
                  <a:srgbClr val="0000CC"/>
                </a:solidFill>
                <a:latin typeface="Cambria" pitchFamily="18" charset="0"/>
              </a:rPr>
              <a:t> transitions during d-d transition may change dipole moment and become allowed as low intensity bands.</a:t>
            </a:r>
          </a:p>
          <a:p>
            <a:pPr algn="just">
              <a:buNone/>
            </a:pPr>
            <a:r>
              <a:rPr lang="en-US" sz="2800" dirty="0">
                <a:solidFill>
                  <a:srgbClr val="0000CC"/>
                </a:solidFill>
                <a:latin typeface="Cambria" pitchFamily="18" charset="0"/>
              </a:rPr>
              <a:t>    (ii)	In complexes, there may be mixing of d- and p-</a:t>
            </a:r>
            <a:r>
              <a:rPr lang="en-US" sz="2800" dirty="0" err="1">
                <a:solidFill>
                  <a:srgbClr val="0000CC"/>
                </a:solidFill>
                <a:latin typeface="Cambria" pitchFamily="18" charset="0"/>
              </a:rPr>
              <a:t>orbitals</a:t>
            </a:r>
            <a:r>
              <a:rPr lang="en-US" sz="2800" dirty="0">
                <a:solidFill>
                  <a:srgbClr val="0000CC"/>
                </a:solidFill>
                <a:latin typeface="Cambria" pitchFamily="18" charset="0"/>
              </a:rPr>
              <a:t> and the transition t2g  to </a:t>
            </a:r>
            <a:r>
              <a:rPr lang="en-US" sz="2800" dirty="0" err="1">
                <a:solidFill>
                  <a:srgbClr val="0000CC"/>
                </a:solidFill>
                <a:latin typeface="Cambria" pitchFamily="18" charset="0"/>
              </a:rPr>
              <a:t>eg</a:t>
            </a:r>
            <a:r>
              <a:rPr lang="en-US" sz="2800" dirty="0">
                <a:solidFill>
                  <a:srgbClr val="0000CC"/>
                </a:solidFill>
                <a:latin typeface="Cambria" pitchFamily="18" charset="0"/>
              </a:rPr>
              <a:t> is not pure d → d transition, but is mixed    </a:t>
            </a:r>
            <a:r>
              <a:rPr lang="en-US" sz="2800" dirty="0" err="1">
                <a:solidFill>
                  <a:srgbClr val="0000CC"/>
                </a:solidFill>
                <a:latin typeface="Cambria" pitchFamily="18" charset="0"/>
              </a:rPr>
              <a:t>dp</a:t>
            </a:r>
            <a:r>
              <a:rPr lang="en-US" sz="2800" dirty="0">
                <a:solidFill>
                  <a:srgbClr val="0000CC"/>
                </a:solidFill>
                <a:latin typeface="Cambria" pitchFamily="18" charset="0"/>
              </a:rPr>
              <a:t> - </a:t>
            </a:r>
            <a:r>
              <a:rPr lang="en-US" sz="2800" dirty="0" err="1">
                <a:solidFill>
                  <a:srgbClr val="0000CC"/>
                </a:solidFill>
                <a:latin typeface="Cambria" pitchFamily="18" charset="0"/>
              </a:rPr>
              <a:t>dp</a:t>
            </a:r>
            <a:r>
              <a:rPr lang="en-US" sz="2800" dirty="0">
                <a:solidFill>
                  <a:srgbClr val="0000CC"/>
                </a:solidFill>
                <a:latin typeface="Cambria" pitchFamily="18" charset="0"/>
              </a:rPr>
              <a:t> transition.</a:t>
            </a:r>
          </a:p>
          <a:p>
            <a:pPr algn="just">
              <a:buNone/>
            </a:pPr>
            <a:r>
              <a:rPr lang="en-US" sz="2800" dirty="0">
                <a:solidFill>
                  <a:srgbClr val="0000CC"/>
                </a:solidFill>
                <a:latin typeface="Cambria" pitchFamily="18" charset="0"/>
              </a:rPr>
              <a:t>    (iii)	If there is overlap of metal d-</a:t>
            </a:r>
            <a:r>
              <a:rPr lang="en-US" sz="2800" dirty="0" err="1">
                <a:solidFill>
                  <a:srgbClr val="0000CC"/>
                </a:solidFill>
                <a:latin typeface="Cambria" pitchFamily="18" charset="0"/>
              </a:rPr>
              <a:t>orbitals</a:t>
            </a:r>
            <a:r>
              <a:rPr lang="en-US" sz="2800" dirty="0">
                <a:solidFill>
                  <a:srgbClr val="0000CC"/>
                </a:solidFill>
                <a:latin typeface="Cambria" pitchFamily="18" charset="0"/>
              </a:rPr>
              <a:t> with </a:t>
            </a:r>
            <a:r>
              <a:rPr lang="en-US" sz="2800" dirty="0" err="1">
                <a:solidFill>
                  <a:srgbClr val="0000CC"/>
                </a:solidFill>
                <a:latin typeface="Cambria" pitchFamily="18" charset="0"/>
              </a:rPr>
              <a:t>ligand</a:t>
            </a:r>
            <a:r>
              <a:rPr lang="en-US" sz="2800" dirty="0">
                <a:solidFill>
                  <a:srgbClr val="0000CC"/>
                </a:solidFill>
                <a:latin typeface="Cambria" pitchFamily="18" charset="0"/>
              </a:rPr>
              <a:t> </a:t>
            </a:r>
            <a:r>
              <a:rPr lang="en-US" sz="2800" dirty="0" err="1">
                <a:solidFill>
                  <a:srgbClr val="0000CC"/>
                </a:solidFill>
                <a:latin typeface="Cambria" pitchFamily="18" charset="0"/>
              </a:rPr>
              <a:t>orbitals</a:t>
            </a:r>
            <a:r>
              <a:rPr lang="en-US" sz="2800" dirty="0">
                <a:solidFill>
                  <a:srgbClr val="0000CC"/>
                </a:solidFill>
                <a:latin typeface="Cambria" pitchFamily="18" charset="0"/>
              </a:rPr>
              <a:t>, the pure d character of metal d-</a:t>
            </a:r>
            <a:r>
              <a:rPr lang="en-US" sz="2800" dirty="0" err="1">
                <a:solidFill>
                  <a:srgbClr val="0000CC"/>
                </a:solidFill>
                <a:latin typeface="Cambria" pitchFamily="18" charset="0"/>
              </a:rPr>
              <a:t>orbitals</a:t>
            </a:r>
            <a:r>
              <a:rPr lang="en-US" sz="2800" dirty="0">
                <a:solidFill>
                  <a:srgbClr val="0000CC"/>
                </a:solidFill>
                <a:latin typeface="Cambria" pitchFamily="18" charset="0"/>
              </a:rPr>
              <a:t> is lost and the d-d transition may have higher intensity than expected.</a:t>
            </a:r>
          </a:p>
          <a:p>
            <a:pPr algn="just"/>
            <a:endParaRPr lang="en-US" sz="2800" dirty="0">
              <a:solidFill>
                <a:srgbClr val="0000CC"/>
              </a:solidFill>
              <a:latin typeface="Cambria"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Selection Rules for Electronic Transitions</a:t>
            </a:r>
            <a:endParaRPr lang="en-US" dirty="0">
              <a:solidFill>
                <a:srgbClr val="C00000"/>
              </a:solidFill>
              <a:latin typeface="Stencil" pitchFamily="82" charset="0"/>
            </a:endParaRPr>
          </a:p>
        </p:txBody>
      </p:sp>
      <p:sp>
        <p:nvSpPr>
          <p:cNvPr id="3" name="Content Placeholder 2"/>
          <p:cNvSpPr>
            <a:spLocks noGrp="1"/>
          </p:cNvSpPr>
          <p:nvPr>
            <p:ph idx="1"/>
          </p:nvPr>
        </p:nvSpPr>
        <p:spPr>
          <a:xfrm>
            <a:off x="76200" y="1447800"/>
            <a:ext cx="8915400" cy="5181600"/>
          </a:xfrm>
        </p:spPr>
        <p:txBody>
          <a:bodyPr>
            <a:normAutofit fontScale="70000" lnSpcReduction="20000"/>
          </a:bodyPr>
          <a:lstStyle/>
          <a:p>
            <a:pPr marL="222250" indent="-222250"/>
            <a:r>
              <a:rPr lang="en-US" sz="2800" dirty="0">
                <a:solidFill>
                  <a:srgbClr val="0000CC"/>
                </a:solidFill>
                <a:latin typeface="Cambria" pitchFamily="18" charset="0"/>
              </a:rPr>
              <a:t>Complexes are </a:t>
            </a:r>
            <a:r>
              <a:rPr lang="en-US" sz="2800" dirty="0" err="1">
                <a:solidFill>
                  <a:srgbClr val="0000CC"/>
                </a:solidFill>
                <a:latin typeface="Cambria" pitchFamily="18" charset="0"/>
              </a:rPr>
              <a:t>coloured</a:t>
            </a:r>
            <a:r>
              <a:rPr lang="en-US" sz="2800" dirty="0">
                <a:solidFill>
                  <a:srgbClr val="0000CC"/>
                </a:solidFill>
                <a:latin typeface="Cambria" pitchFamily="18" charset="0"/>
              </a:rPr>
              <a:t> </a:t>
            </a:r>
          </a:p>
          <a:p>
            <a:pPr marL="222250" indent="-222250">
              <a:buNone/>
            </a:pPr>
            <a:r>
              <a:rPr lang="en-US" sz="2800" dirty="0">
                <a:solidFill>
                  <a:srgbClr val="0000CC"/>
                </a:solidFill>
                <a:latin typeface="Cambria" pitchFamily="18" charset="0"/>
              </a:rPr>
              <a:t>    Complexes are </a:t>
            </a:r>
            <a:r>
              <a:rPr lang="en-US" sz="2800" dirty="0" err="1">
                <a:solidFill>
                  <a:srgbClr val="0000CC"/>
                </a:solidFill>
                <a:latin typeface="Cambria" pitchFamily="18" charset="0"/>
              </a:rPr>
              <a:t>coloured</a:t>
            </a:r>
            <a:r>
              <a:rPr lang="en-US" sz="2800" dirty="0">
                <a:solidFill>
                  <a:srgbClr val="0000CC"/>
                </a:solidFill>
                <a:latin typeface="Cambria" pitchFamily="18" charset="0"/>
              </a:rPr>
              <a:t> if the ion does not possess perfect octahedral symmetry and the centre of symmetry is not preserved; d- and p- </a:t>
            </a:r>
            <a:r>
              <a:rPr lang="en-US" sz="2800" dirty="0" err="1">
                <a:solidFill>
                  <a:srgbClr val="0000CC"/>
                </a:solidFill>
                <a:latin typeface="Cambria" pitchFamily="18" charset="0"/>
              </a:rPr>
              <a:t>orbitals</a:t>
            </a:r>
            <a:r>
              <a:rPr lang="en-US" sz="2800" dirty="0">
                <a:solidFill>
                  <a:srgbClr val="0000CC"/>
                </a:solidFill>
                <a:latin typeface="Cambria" pitchFamily="18" charset="0"/>
              </a:rPr>
              <a:t> are </a:t>
            </a:r>
            <a:r>
              <a:rPr lang="en-US" sz="2800" dirty="0" err="1">
                <a:solidFill>
                  <a:srgbClr val="0000CC"/>
                </a:solidFill>
                <a:latin typeface="Cambria" pitchFamily="18" charset="0"/>
              </a:rPr>
              <a:t>hybridised</a:t>
            </a:r>
            <a:r>
              <a:rPr lang="en-US" sz="2800" dirty="0">
                <a:solidFill>
                  <a:srgbClr val="0000CC"/>
                </a:solidFill>
                <a:latin typeface="Cambria" pitchFamily="18" charset="0"/>
              </a:rPr>
              <a:t> and the transition occurs only between </a:t>
            </a:r>
            <a:r>
              <a:rPr lang="en-US" sz="2800" dirty="0" err="1">
                <a:solidFill>
                  <a:srgbClr val="0000CC"/>
                </a:solidFill>
                <a:latin typeface="Cambria" pitchFamily="18" charset="0"/>
              </a:rPr>
              <a:t>dp</a:t>
            </a:r>
            <a:r>
              <a:rPr lang="en-US" sz="2800" dirty="0">
                <a:solidFill>
                  <a:srgbClr val="0000CC"/>
                </a:solidFill>
                <a:latin typeface="Cambria" pitchFamily="18" charset="0"/>
              </a:rPr>
              <a:t> levels.</a:t>
            </a:r>
          </a:p>
          <a:p>
            <a:pPr marL="222250" indent="-222250">
              <a:buNone/>
            </a:pPr>
            <a:endParaRPr lang="en-US" sz="2800" dirty="0">
              <a:solidFill>
                <a:srgbClr val="0000CC"/>
              </a:solidFill>
              <a:latin typeface="Cambria" pitchFamily="18" charset="0"/>
            </a:endParaRPr>
          </a:p>
          <a:p>
            <a:pPr marL="222250" indent="-222250"/>
            <a:r>
              <a:rPr lang="en-US" sz="2800" dirty="0" err="1">
                <a:solidFill>
                  <a:srgbClr val="0000CC"/>
                </a:solidFill>
                <a:latin typeface="Cambria" pitchFamily="18" charset="0"/>
              </a:rPr>
              <a:t>Vibronic</a:t>
            </a:r>
            <a:r>
              <a:rPr lang="en-US" sz="2800" dirty="0">
                <a:solidFill>
                  <a:srgbClr val="0000CC"/>
                </a:solidFill>
                <a:latin typeface="Cambria" pitchFamily="18" charset="0"/>
              </a:rPr>
              <a:t> transitions</a:t>
            </a:r>
          </a:p>
          <a:p>
            <a:pPr marL="222250" indent="-222250">
              <a:buNone/>
            </a:pPr>
            <a:r>
              <a:rPr lang="en-US" sz="2800" dirty="0">
                <a:solidFill>
                  <a:srgbClr val="0000CC"/>
                </a:solidFill>
                <a:latin typeface="Cambria" pitchFamily="18" charset="0"/>
              </a:rPr>
              <a:t>    Even if the symmetry is perfect octahedron, some of the molecules during a normal vibration get distorted at any time and also d- and p-</a:t>
            </a:r>
            <a:r>
              <a:rPr lang="en-US" sz="2800" dirty="0" err="1">
                <a:solidFill>
                  <a:srgbClr val="0000CC"/>
                </a:solidFill>
                <a:latin typeface="Cambria" pitchFamily="18" charset="0"/>
              </a:rPr>
              <a:t>orbitals</a:t>
            </a:r>
            <a:r>
              <a:rPr lang="en-US" sz="2800" dirty="0">
                <a:solidFill>
                  <a:srgbClr val="0000CC"/>
                </a:solidFill>
                <a:latin typeface="Cambria" pitchFamily="18" charset="0"/>
              </a:rPr>
              <a:t> are mixed in a symmetric configuration, then less intense transition (</a:t>
            </a:r>
            <a:r>
              <a:rPr lang="en-US" sz="2800" dirty="0" err="1">
                <a:solidFill>
                  <a:srgbClr val="0000CC"/>
                </a:solidFill>
                <a:latin typeface="Cambria" pitchFamily="18" charset="0"/>
              </a:rPr>
              <a:t>Emax</a:t>
            </a:r>
            <a:r>
              <a:rPr lang="en-US" sz="2800" dirty="0">
                <a:solidFill>
                  <a:srgbClr val="0000CC"/>
                </a:solidFill>
                <a:latin typeface="Cambria" pitchFamily="18" charset="0"/>
              </a:rPr>
              <a:t> 5 ~ 25) is observed. This transition is referred to as </a:t>
            </a:r>
            <a:r>
              <a:rPr lang="en-US" sz="2800" dirty="0" err="1">
                <a:solidFill>
                  <a:srgbClr val="0000CC"/>
                </a:solidFill>
                <a:latin typeface="Cambria" pitchFamily="18" charset="0"/>
              </a:rPr>
              <a:t>vibronically</a:t>
            </a:r>
            <a:r>
              <a:rPr lang="en-US" sz="2800" dirty="0">
                <a:solidFill>
                  <a:srgbClr val="0000CC"/>
                </a:solidFill>
                <a:latin typeface="Cambria" pitchFamily="18" charset="0"/>
              </a:rPr>
              <a:t> allowed transition and the effect is called </a:t>
            </a:r>
            <a:r>
              <a:rPr lang="en-US" sz="2800" dirty="0" err="1">
                <a:solidFill>
                  <a:srgbClr val="0000CC"/>
                </a:solidFill>
                <a:latin typeface="Cambria" pitchFamily="18" charset="0"/>
              </a:rPr>
              <a:t>vibrational</a:t>
            </a:r>
            <a:r>
              <a:rPr lang="en-US" sz="2800" dirty="0">
                <a:solidFill>
                  <a:srgbClr val="0000CC"/>
                </a:solidFill>
                <a:latin typeface="Cambria" pitchFamily="18" charset="0"/>
              </a:rPr>
              <a:t> coupling. </a:t>
            </a:r>
          </a:p>
          <a:p>
            <a:pPr marL="222250" indent="-222250">
              <a:buNone/>
            </a:pPr>
            <a:endParaRPr lang="en-US" sz="2800" dirty="0">
              <a:solidFill>
                <a:srgbClr val="0000CC"/>
              </a:solidFill>
              <a:latin typeface="Cambria" pitchFamily="18" charset="0"/>
            </a:endParaRPr>
          </a:p>
          <a:p>
            <a:pPr marL="222250" indent="-222250"/>
            <a:r>
              <a:rPr lang="en-US" sz="2800" dirty="0">
                <a:solidFill>
                  <a:srgbClr val="0000CC"/>
                </a:solidFill>
                <a:latin typeface="Cambria" pitchFamily="18" charset="0"/>
              </a:rPr>
              <a:t>Some d-d transitions are </a:t>
            </a:r>
            <a:r>
              <a:rPr lang="en-US" sz="2800" dirty="0" err="1">
                <a:solidFill>
                  <a:srgbClr val="0000CC"/>
                </a:solidFill>
                <a:latin typeface="Cambria" pitchFamily="18" charset="0"/>
              </a:rPr>
              <a:t>Laporte</a:t>
            </a:r>
            <a:r>
              <a:rPr lang="en-US" sz="2800" dirty="0">
                <a:solidFill>
                  <a:srgbClr val="0000CC"/>
                </a:solidFill>
                <a:latin typeface="Cambria" pitchFamily="18" charset="0"/>
              </a:rPr>
              <a:t> forbidden while others are both </a:t>
            </a:r>
            <a:r>
              <a:rPr lang="en-US" sz="2800" dirty="0" err="1">
                <a:solidFill>
                  <a:srgbClr val="0000CC"/>
                </a:solidFill>
                <a:latin typeface="Cambria" pitchFamily="18" charset="0"/>
              </a:rPr>
              <a:t>Laporte</a:t>
            </a:r>
            <a:r>
              <a:rPr lang="en-US" sz="2800" dirty="0">
                <a:solidFill>
                  <a:srgbClr val="0000CC"/>
                </a:solidFill>
                <a:latin typeface="Cambria" pitchFamily="18" charset="0"/>
              </a:rPr>
              <a:t> and spin-forbidden. For example, the transitions     t</a:t>
            </a:r>
            <a:r>
              <a:rPr lang="en-US" sz="2800" baseline="30000" dirty="0">
                <a:solidFill>
                  <a:srgbClr val="0000CC"/>
                </a:solidFill>
                <a:latin typeface="Cambria" pitchFamily="18" charset="0"/>
              </a:rPr>
              <a:t>1</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e0</a:t>
            </a:r>
            <a:r>
              <a:rPr lang="en-US" sz="2800" baseline="-25000" dirty="0">
                <a:solidFill>
                  <a:srgbClr val="0000CC"/>
                </a:solidFill>
                <a:latin typeface="Cambria" pitchFamily="18" charset="0"/>
              </a:rPr>
              <a:t>g</a:t>
            </a:r>
            <a:r>
              <a:rPr lang="en-US" sz="2800" dirty="0">
                <a:solidFill>
                  <a:srgbClr val="0000CC"/>
                </a:solidFill>
                <a:latin typeface="Cambria" pitchFamily="18" charset="0"/>
              </a:rPr>
              <a:t>  → t</a:t>
            </a:r>
            <a:r>
              <a:rPr lang="en-US" sz="2800" baseline="30000" dirty="0">
                <a:solidFill>
                  <a:srgbClr val="0000CC"/>
                </a:solidFill>
                <a:latin typeface="Cambria" pitchFamily="18" charset="0"/>
              </a:rPr>
              <a:t>0</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a:t>
            </a:r>
            <a:r>
              <a:rPr lang="en-US" sz="2800" baseline="30000" dirty="0">
                <a:solidFill>
                  <a:srgbClr val="0000CC"/>
                </a:solidFill>
                <a:latin typeface="Cambria" pitchFamily="18" charset="0"/>
              </a:rPr>
              <a:t>1</a:t>
            </a:r>
            <a:r>
              <a:rPr lang="en-US" sz="2800" baseline="-25000" dirty="0">
                <a:solidFill>
                  <a:srgbClr val="0000CC"/>
                </a:solidFill>
                <a:latin typeface="Cambria" pitchFamily="18" charset="0"/>
              </a:rPr>
              <a:t>g</a:t>
            </a:r>
            <a:r>
              <a:rPr lang="en-US" sz="2800" dirty="0">
                <a:solidFill>
                  <a:srgbClr val="0000CC"/>
                </a:solidFill>
                <a:latin typeface="Cambria" pitchFamily="18" charset="0"/>
              </a:rPr>
              <a:t> occurring in [Ti(H</a:t>
            </a:r>
            <a:r>
              <a:rPr lang="en-US" sz="2800" baseline="-25000" dirty="0">
                <a:solidFill>
                  <a:srgbClr val="0000CC"/>
                </a:solidFill>
                <a:latin typeface="Cambria" pitchFamily="18" charset="0"/>
              </a:rPr>
              <a:t>2</a:t>
            </a:r>
            <a:r>
              <a:rPr lang="en-US" sz="2800" dirty="0">
                <a:solidFill>
                  <a:srgbClr val="0000CC"/>
                </a:solidFill>
                <a:latin typeface="Cambria" pitchFamily="18" charset="0"/>
              </a:rPr>
              <a:t>O)</a:t>
            </a:r>
            <a:r>
              <a:rPr lang="en-US" sz="2800" baseline="-25000" dirty="0">
                <a:solidFill>
                  <a:srgbClr val="0000CC"/>
                </a:solidFill>
                <a:latin typeface="Cambria" pitchFamily="18" charset="0"/>
              </a:rPr>
              <a:t>6</a:t>
            </a:r>
            <a:r>
              <a:rPr lang="en-US" sz="2800" dirty="0">
                <a:solidFill>
                  <a:srgbClr val="0000CC"/>
                </a:solidFill>
                <a:latin typeface="Cambria" pitchFamily="18" charset="0"/>
              </a:rPr>
              <a:t>]</a:t>
            </a:r>
            <a:r>
              <a:rPr lang="en-US" sz="2800" baseline="30000" dirty="0">
                <a:solidFill>
                  <a:srgbClr val="0000CC"/>
                </a:solidFill>
                <a:latin typeface="Cambria" pitchFamily="18" charset="0"/>
              </a:rPr>
              <a:t>3+ </a:t>
            </a:r>
            <a:r>
              <a:rPr lang="en-US" sz="2800" dirty="0" err="1">
                <a:solidFill>
                  <a:srgbClr val="0000CC"/>
                </a:solidFill>
                <a:latin typeface="Cambria" pitchFamily="18" charset="0"/>
              </a:rPr>
              <a:t>Laporte</a:t>
            </a:r>
            <a:r>
              <a:rPr lang="en-US" sz="2800" dirty="0">
                <a:solidFill>
                  <a:srgbClr val="0000CC"/>
                </a:solidFill>
                <a:latin typeface="Cambria" pitchFamily="18" charset="0"/>
              </a:rPr>
              <a:t> forbidden. Transitions t</a:t>
            </a:r>
            <a:r>
              <a:rPr lang="en-US" sz="2800" baseline="30000" dirty="0">
                <a:solidFill>
                  <a:srgbClr val="0000CC"/>
                </a:solidFill>
                <a:latin typeface="Cambria" pitchFamily="18" charset="0"/>
              </a:rPr>
              <a:t>2</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a:t>
            </a:r>
            <a:r>
              <a:rPr lang="en-US" sz="2800" baseline="30000" dirty="0">
                <a:solidFill>
                  <a:srgbClr val="0000CC"/>
                </a:solidFill>
                <a:latin typeface="Cambria" pitchFamily="18" charset="0"/>
              </a:rPr>
              <a:t>2</a:t>
            </a:r>
            <a:r>
              <a:rPr lang="en-US" sz="2800" baseline="-25000" dirty="0">
                <a:solidFill>
                  <a:srgbClr val="0000CC"/>
                </a:solidFill>
                <a:latin typeface="Cambria" pitchFamily="18" charset="0"/>
              </a:rPr>
              <a:t>g</a:t>
            </a:r>
            <a:r>
              <a:rPr lang="en-US" sz="2800" dirty="0">
                <a:solidFill>
                  <a:srgbClr val="0000CC"/>
                </a:solidFill>
                <a:latin typeface="Cambria" pitchFamily="18" charset="0"/>
              </a:rPr>
              <a:t> → t</a:t>
            </a:r>
            <a:r>
              <a:rPr lang="en-US" sz="2800" baseline="30000" dirty="0">
                <a:solidFill>
                  <a:srgbClr val="0000CC"/>
                </a:solidFill>
                <a:latin typeface="Cambria" pitchFamily="18" charset="0"/>
              </a:rPr>
              <a:t>2</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a:t>
            </a:r>
            <a:r>
              <a:rPr lang="en-US" sz="2800" baseline="30000" dirty="0">
                <a:solidFill>
                  <a:srgbClr val="0000CC"/>
                </a:solidFill>
                <a:latin typeface="Cambria" pitchFamily="18" charset="0"/>
              </a:rPr>
              <a:t>3</a:t>
            </a:r>
            <a:r>
              <a:rPr lang="en-US" sz="2800" baseline="-25000" dirty="0">
                <a:solidFill>
                  <a:srgbClr val="0000CC"/>
                </a:solidFill>
                <a:latin typeface="Cambria" pitchFamily="18" charset="0"/>
              </a:rPr>
              <a:t>g</a:t>
            </a:r>
            <a:r>
              <a:rPr lang="en-US" sz="2800" dirty="0">
                <a:solidFill>
                  <a:srgbClr val="0000CC"/>
                </a:solidFill>
                <a:latin typeface="Cambria" pitchFamily="18" charset="0"/>
              </a:rPr>
              <a:t> in (</a:t>
            </a:r>
            <a:r>
              <a:rPr lang="en-US" sz="2800" dirty="0" err="1">
                <a:solidFill>
                  <a:srgbClr val="0000CC"/>
                </a:solidFill>
                <a:latin typeface="Cambria" pitchFamily="18" charset="0"/>
              </a:rPr>
              <a:t>Mn</a:t>
            </a:r>
            <a:r>
              <a:rPr lang="en-US" sz="2800" dirty="0">
                <a:solidFill>
                  <a:srgbClr val="0000CC"/>
                </a:solidFill>
                <a:latin typeface="Cambria" pitchFamily="18" charset="0"/>
              </a:rPr>
              <a:t>(H</a:t>
            </a:r>
            <a:r>
              <a:rPr lang="en-US" sz="2800" baseline="-25000" dirty="0">
                <a:solidFill>
                  <a:srgbClr val="0000CC"/>
                </a:solidFill>
                <a:latin typeface="Cambria" pitchFamily="18" charset="0"/>
              </a:rPr>
              <a:t>2</a:t>
            </a:r>
            <a:r>
              <a:rPr lang="en-US" sz="2800" dirty="0">
                <a:solidFill>
                  <a:srgbClr val="0000CC"/>
                </a:solidFill>
                <a:latin typeface="Cambria" pitchFamily="18" charset="0"/>
              </a:rPr>
              <a:t>0)</a:t>
            </a:r>
            <a:r>
              <a:rPr lang="en-US" sz="2800" baseline="-25000" dirty="0">
                <a:solidFill>
                  <a:srgbClr val="0000CC"/>
                </a:solidFill>
                <a:latin typeface="Cambria" pitchFamily="18" charset="0"/>
              </a:rPr>
              <a:t>6</a:t>
            </a:r>
            <a:r>
              <a:rPr lang="en-US" sz="2800" dirty="0">
                <a:solidFill>
                  <a:srgbClr val="0000CC"/>
                </a:solidFill>
                <a:latin typeface="Cambria" pitchFamily="18" charset="0"/>
              </a:rPr>
              <a:t>]</a:t>
            </a:r>
            <a:r>
              <a:rPr lang="en-US" sz="2800" baseline="30000" dirty="0">
                <a:solidFill>
                  <a:srgbClr val="0000CC"/>
                </a:solidFill>
                <a:latin typeface="Cambria" pitchFamily="18" charset="0"/>
              </a:rPr>
              <a:t>2+</a:t>
            </a:r>
            <a:r>
              <a:rPr lang="en-US" sz="2800" dirty="0">
                <a:solidFill>
                  <a:srgbClr val="0000CC"/>
                </a:solidFill>
                <a:latin typeface="Cambria" pitchFamily="18" charset="0"/>
              </a:rPr>
              <a:t> ion and t</a:t>
            </a:r>
            <a:r>
              <a:rPr lang="en-US" sz="2800" baseline="30000" dirty="0">
                <a:solidFill>
                  <a:srgbClr val="0000CC"/>
                </a:solidFill>
                <a:latin typeface="Cambria" pitchFamily="18" charset="0"/>
              </a:rPr>
              <a:t>5</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a:t>
            </a:r>
            <a:r>
              <a:rPr lang="en-US" sz="2800" baseline="30000" dirty="0">
                <a:solidFill>
                  <a:srgbClr val="0000CC"/>
                </a:solidFill>
                <a:latin typeface="Cambria" pitchFamily="18" charset="0"/>
              </a:rPr>
              <a:t>2</a:t>
            </a:r>
            <a:r>
              <a:rPr lang="en-US" sz="2800" baseline="-25000" dirty="0">
                <a:solidFill>
                  <a:srgbClr val="0000CC"/>
                </a:solidFill>
                <a:latin typeface="Cambria" pitchFamily="18" charset="0"/>
              </a:rPr>
              <a:t>g</a:t>
            </a:r>
            <a:r>
              <a:rPr lang="en-US" sz="2800" dirty="0">
                <a:solidFill>
                  <a:srgbClr val="0000CC"/>
                </a:solidFill>
                <a:latin typeface="Cambria" pitchFamily="18" charset="0"/>
              </a:rPr>
              <a:t> → t</a:t>
            </a:r>
            <a:r>
              <a:rPr lang="en-US" sz="2800" baseline="30000" dirty="0">
                <a:solidFill>
                  <a:srgbClr val="0000CC"/>
                </a:solidFill>
                <a:latin typeface="Cambria" pitchFamily="18" charset="0"/>
              </a:rPr>
              <a:t>2</a:t>
            </a:r>
            <a:r>
              <a:rPr lang="en-US" sz="2800" baseline="-25000" dirty="0">
                <a:solidFill>
                  <a:srgbClr val="0000CC"/>
                </a:solidFill>
                <a:latin typeface="Cambria" pitchFamily="18" charset="0"/>
              </a:rPr>
              <a:t>2g</a:t>
            </a:r>
            <a:r>
              <a:rPr lang="en-US" sz="2800" dirty="0">
                <a:solidFill>
                  <a:srgbClr val="0000CC"/>
                </a:solidFill>
                <a:latin typeface="Cambria" pitchFamily="18" charset="0"/>
              </a:rPr>
              <a:t> e</a:t>
            </a:r>
            <a:r>
              <a:rPr lang="en-US" sz="2800" baseline="30000" dirty="0">
                <a:solidFill>
                  <a:srgbClr val="0000CC"/>
                </a:solidFill>
                <a:latin typeface="Cambria" pitchFamily="18" charset="0"/>
              </a:rPr>
              <a:t>3</a:t>
            </a:r>
            <a:r>
              <a:rPr lang="en-US" sz="2800" baseline="-25000" dirty="0">
                <a:solidFill>
                  <a:srgbClr val="0000CC"/>
                </a:solidFill>
                <a:latin typeface="Cambria" pitchFamily="18" charset="0"/>
              </a:rPr>
              <a:t>g</a:t>
            </a:r>
            <a:r>
              <a:rPr lang="en-US" sz="2800" dirty="0">
                <a:solidFill>
                  <a:srgbClr val="0000CC"/>
                </a:solidFill>
                <a:latin typeface="Cambria" pitchFamily="18" charset="0"/>
              </a:rPr>
              <a:t> in [Co(H</a:t>
            </a:r>
            <a:r>
              <a:rPr lang="en-US" sz="2800" baseline="-25000" dirty="0">
                <a:solidFill>
                  <a:srgbClr val="0000CC"/>
                </a:solidFill>
                <a:latin typeface="Cambria" pitchFamily="18" charset="0"/>
              </a:rPr>
              <a:t>2</a:t>
            </a:r>
            <a:r>
              <a:rPr lang="en-US" sz="2800" dirty="0">
                <a:solidFill>
                  <a:srgbClr val="0000CC"/>
                </a:solidFill>
                <a:latin typeface="Cambria" pitchFamily="18" charset="0"/>
              </a:rPr>
              <a:t>O)</a:t>
            </a:r>
            <a:r>
              <a:rPr lang="en-US" sz="2800" baseline="-25000" dirty="0">
                <a:solidFill>
                  <a:srgbClr val="0000CC"/>
                </a:solidFill>
                <a:latin typeface="Cambria" pitchFamily="18" charset="0"/>
              </a:rPr>
              <a:t>6</a:t>
            </a:r>
            <a:r>
              <a:rPr lang="en-US" sz="2800" dirty="0">
                <a:solidFill>
                  <a:srgbClr val="0000CC"/>
                </a:solidFill>
                <a:latin typeface="Cambria" pitchFamily="18" charset="0"/>
              </a:rPr>
              <a:t>]</a:t>
            </a:r>
            <a:r>
              <a:rPr lang="en-US" sz="2800" baseline="30000" dirty="0">
                <a:solidFill>
                  <a:srgbClr val="0000CC"/>
                </a:solidFill>
                <a:latin typeface="Cambria" pitchFamily="18" charset="0"/>
              </a:rPr>
              <a:t>2+ </a:t>
            </a:r>
            <a:r>
              <a:rPr lang="en-US" sz="2800" dirty="0">
                <a:solidFill>
                  <a:srgbClr val="0000CC"/>
                </a:solidFill>
                <a:latin typeface="Cambria" pitchFamily="18" charset="0"/>
              </a:rPr>
              <a:t>ion are </a:t>
            </a:r>
            <a:r>
              <a:rPr lang="en-US" sz="2800" dirty="0" err="1">
                <a:solidFill>
                  <a:srgbClr val="0000CC"/>
                </a:solidFill>
                <a:latin typeface="Cambria" pitchFamily="18" charset="0"/>
              </a:rPr>
              <a:t>Laporte</a:t>
            </a:r>
            <a:r>
              <a:rPr lang="en-US" sz="2800" dirty="0">
                <a:solidFill>
                  <a:srgbClr val="0000CC"/>
                </a:solidFill>
                <a:latin typeface="Cambria" pitchFamily="18" charset="0"/>
              </a:rPr>
              <a:t> as well as spin-forbidden d-d transitions.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SPECTRUM OF HYDROGEN ATOM</a:t>
            </a:r>
          </a:p>
        </p:txBody>
      </p:sp>
      <p:pic>
        <p:nvPicPr>
          <p:cNvPr id="2050" name="Picture 28"/>
          <p:cNvPicPr>
            <a:picLocks noChangeAspect="1" noChangeArrowheads="1"/>
          </p:cNvPicPr>
          <p:nvPr/>
        </p:nvPicPr>
        <p:blipFill>
          <a:blip r:embed="rId2">
            <a:lum bright="20000" contrast="40000"/>
          </a:blip>
          <a:srcRect r="1518" b="6256"/>
          <a:stretch>
            <a:fillRect/>
          </a:stretch>
        </p:blipFill>
        <p:spPr bwMode="auto">
          <a:xfrm>
            <a:off x="1085425" y="1295400"/>
            <a:ext cx="6915575" cy="5181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solidFill>
                  <a:srgbClr val="0000CC"/>
                </a:solidFill>
                <a:latin typeface="Cambria" pitchFamily="18" charset="0"/>
              </a:rPr>
              <a:t>The </a:t>
            </a:r>
            <a:r>
              <a:rPr lang="en-IN" b="1" dirty="0">
                <a:solidFill>
                  <a:srgbClr val="0000CC"/>
                </a:solidFill>
                <a:latin typeface="Cambria" pitchFamily="18" charset="0"/>
              </a:rPr>
              <a:t>selection rules </a:t>
            </a:r>
            <a:r>
              <a:rPr lang="en-IN" i="1" dirty="0">
                <a:solidFill>
                  <a:srgbClr val="0000CC"/>
                </a:solidFill>
                <a:latin typeface="Cambria" pitchFamily="18" charset="0"/>
              </a:rPr>
              <a:t>(i.e., </a:t>
            </a:r>
            <a:r>
              <a:rPr lang="en-IN" dirty="0">
                <a:solidFill>
                  <a:srgbClr val="0000CC"/>
                </a:solidFill>
                <a:latin typeface="Cambria" pitchFamily="18" charset="0"/>
              </a:rPr>
              <a:t>the conditions for which the transition</a:t>
            </a:r>
            <a:r>
              <a:rPr lang="en-IN" b="1" dirty="0">
                <a:solidFill>
                  <a:srgbClr val="0000CC"/>
                </a:solidFill>
                <a:latin typeface="Cambria" pitchFamily="18" charset="0"/>
              </a:rPr>
              <a:t> </a:t>
            </a:r>
            <a:r>
              <a:rPr lang="en-IN" dirty="0">
                <a:solidFill>
                  <a:srgbClr val="0000CC"/>
                </a:solidFill>
                <a:latin typeface="Cambria" pitchFamily="18" charset="0"/>
              </a:rPr>
              <a:t>are allowed) for hydrogen atom are</a:t>
            </a:r>
            <a:endParaRPr lang="en-US" dirty="0">
              <a:solidFill>
                <a:srgbClr val="0000CC"/>
              </a:solidFill>
              <a:latin typeface="Cambria" pitchFamily="18" charset="0"/>
            </a:endParaRPr>
          </a:p>
          <a:p>
            <a:r>
              <a:rPr lang="en-IN" dirty="0">
                <a:solidFill>
                  <a:srgbClr val="0000CC"/>
                </a:solidFill>
                <a:latin typeface="Cambria" pitchFamily="18" charset="0"/>
                <a:sym typeface="Symbol"/>
              </a:rPr>
              <a:t></a:t>
            </a:r>
            <a:r>
              <a:rPr lang="en-IN" dirty="0">
                <a:solidFill>
                  <a:srgbClr val="0000CC"/>
                </a:solidFill>
                <a:latin typeface="Cambria" pitchFamily="18" charset="0"/>
              </a:rPr>
              <a:t>n = Any integer   </a:t>
            </a:r>
            <a:r>
              <a:rPr lang="en-IN" dirty="0">
                <a:solidFill>
                  <a:srgbClr val="0000CC"/>
                </a:solidFill>
                <a:latin typeface="Cambria" pitchFamily="18" charset="0"/>
                <a:sym typeface="Symbol"/>
              </a:rPr>
              <a:t></a:t>
            </a:r>
            <a:r>
              <a:rPr lang="en-IN" i="1" dirty="0">
                <a:solidFill>
                  <a:srgbClr val="0000CC"/>
                </a:solidFill>
                <a:latin typeface="Cambria" pitchFamily="18" charset="0"/>
              </a:rPr>
              <a:t>l</a:t>
            </a:r>
            <a:r>
              <a:rPr lang="en-IN" dirty="0">
                <a:solidFill>
                  <a:srgbClr val="0000CC"/>
                </a:solidFill>
                <a:latin typeface="Cambria" pitchFamily="18" charset="0"/>
              </a:rPr>
              <a:t> = +l or -l,   </a:t>
            </a:r>
            <a:r>
              <a:rPr lang="en-IN" dirty="0">
                <a:solidFill>
                  <a:srgbClr val="0000CC"/>
                </a:solidFill>
                <a:latin typeface="Cambria" pitchFamily="18" charset="0"/>
                <a:sym typeface="Symbol"/>
              </a:rPr>
              <a:t></a:t>
            </a:r>
            <a:r>
              <a:rPr lang="en-IN" i="1" dirty="0">
                <a:solidFill>
                  <a:srgbClr val="0000CC"/>
                </a:solidFill>
                <a:latin typeface="Cambria" pitchFamily="18" charset="0"/>
              </a:rPr>
              <a:t>j = 0,± </a:t>
            </a:r>
            <a:r>
              <a:rPr lang="en-IN" dirty="0">
                <a:solidFill>
                  <a:srgbClr val="0000CC"/>
                </a:solidFill>
                <a:latin typeface="Cambria" pitchFamily="18" charset="0"/>
              </a:rPr>
              <a:t>1</a:t>
            </a:r>
            <a:endParaRPr lang="en-US" dirty="0">
              <a:solidFill>
                <a:srgbClr val="0000CC"/>
              </a:solidFill>
              <a:latin typeface="Cambria" pitchFamily="18" charset="0"/>
            </a:endParaRPr>
          </a:p>
          <a:p>
            <a:endParaRPr lang="en-US" dirty="0">
              <a:solidFill>
                <a:srgbClr val="0000CC"/>
              </a:solidFill>
              <a:latin typeface="Cambria" pitchFamily="18" charset="0"/>
            </a:endParaRPr>
          </a:p>
          <a:p>
            <a:r>
              <a:rPr lang="en-IN" baseline="30000" dirty="0">
                <a:solidFill>
                  <a:srgbClr val="0000CC"/>
                </a:solidFill>
                <a:latin typeface="Cambria" pitchFamily="18" charset="0"/>
              </a:rPr>
              <a:t>2</a:t>
            </a:r>
            <a:r>
              <a:rPr lang="en-IN" dirty="0">
                <a:solidFill>
                  <a:srgbClr val="0000CC"/>
                </a:solidFill>
                <a:latin typeface="Cambria" pitchFamily="18" charset="0"/>
              </a:rPr>
              <a:t>S</a:t>
            </a:r>
            <a:r>
              <a:rPr lang="en-IN" baseline="-25000" dirty="0">
                <a:solidFill>
                  <a:srgbClr val="0000CC"/>
                </a:solidFill>
                <a:latin typeface="Cambria" pitchFamily="18" charset="0"/>
              </a:rPr>
              <a:t>1/2</a:t>
            </a:r>
            <a:r>
              <a:rPr lang="en-IN" dirty="0">
                <a:solidFill>
                  <a:srgbClr val="0000CC"/>
                </a:solidFill>
                <a:latin typeface="Cambria" pitchFamily="18" charset="0"/>
              </a:rPr>
              <a:t> </a:t>
            </a:r>
            <a:r>
              <a:rPr lang="en-IN" dirty="0">
                <a:solidFill>
                  <a:srgbClr val="0000CC"/>
                </a:solidFill>
                <a:latin typeface="Cambria" pitchFamily="18" charset="0"/>
                <a:sym typeface="Symbol"/>
              </a:rPr>
              <a:t></a:t>
            </a:r>
            <a:r>
              <a:rPr lang="en-IN" dirty="0">
                <a:solidFill>
                  <a:srgbClr val="0000CC"/>
                </a:solidFill>
                <a:latin typeface="Cambria" pitchFamily="18" charset="0"/>
              </a:rPr>
              <a:t> </a:t>
            </a:r>
            <a:r>
              <a:rPr lang="en-IN" baseline="30000" dirty="0">
                <a:solidFill>
                  <a:srgbClr val="0000CC"/>
                </a:solidFill>
                <a:latin typeface="Cambria" pitchFamily="18" charset="0"/>
              </a:rPr>
              <a:t>2</a:t>
            </a:r>
            <a:r>
              <a:rPr lang="en-IN" dirty="0">
                <a:solidFill>
                  <a:srgbClr val="0000CC"/>
                </a:solidFill>
                <a:latin typeface="Cambria" pitchFamily="18" charset="0"/>
              </a:rPr>
              <a:t>P</a:t>
            </a:r>
            <a:r>
              <a:rPr lang="en-IN" baseline="-25000" dirty="0">
                <a:solidFill>
                  <a:srgbClr val="0000CC"/>
                </a:solidFill>
                <a:latin typeface="Cambria" pitchFamily="18" charset="0"/>
              </a:rPr>
              <a:t>1/2</a:t>
            </a:r>
            <a:r>
              <a:rPr lang="en-IN" dirty="0">
                <a:solidFill>
                  <a:srgbClr val="0000CC"/>
                </a:solidFill>
                <a:latin typeface="Cambria" pitchFamily="18" charset="0"/>
              </a:rPr>
              <a:t> (</a:t>
            </a:r>
            <a:r>
              <a:rPr lang="en-IN" dirty="0">
                <a:solidFill>
                  <a:srgbClr val="0000CC"/>
                </a:solidFill>
                <a:latin typeface="Cambria" pitchFamily="18" charset="0"/>
                <a:sym typeface="Symbol"/>
              </a:rPr>
              <a:t></a:t>
            </a:r>
            <a:r>
              <a:rPr lang="en-IN" dirty="0">
                <a:solidFill>
                  <a:srgbClr val="0000CC"/>
                </a:solidFill>
                <a:latin typeface="Cambria" pitchFamily="18" charset="0"/>
              </a:rPr>
              <a:t>j = 0), </a:t>
            </a:r>
            <a:r>
              <a:rPr lang="en-IN" baseline="30000" dirty="0">
                <a:solidFill>
                  <a:srgbClr val="0000CC"/>
                </a:solidFill>
                <a:latin typeface="Cambria" pitchFamily="18" charset="0"/>
              </a:rPr>
              <a:t>2</a:t>
            </a:r>
            <a:r>
              <a:rPr lang="en-IN" dirty="0">
                <a:solidFill>
                  <a:srgbClr val="0000CC"/>
                </a:solidFill>
                <a:latin typeface="Cambria" pitchFamily="18" charset="0"/>
              </a:rPr>
              <a:t>S</a:t>
            </a:r>
            <a:r>
              <a:rPr lang="en-IN" baseline="-25000" dirty="0">
                <a:solidFill>
                  <a:srgbClr val="0000CC"/>
                </a:solidFill>
                <a:latin typeface="Cambria" pitchFamily="18" charset="0"/>
              </a:rPr>
              <a:t>1/2</a:t>
            </a:r>
            <a:r>
              <a:rPr lang="en-IN" dirty="0">
                <a:solidFill>
                  <a:srgbClr val="0000CC"/>
                </a:solidFill>
                <a:latin typeface="Cambria" pitchFamily="18" charset="0"/>
              </a:rPr>
              <a:t> </a:t>
            </a:r>
            <a:r>
              <a:rPr lang="en-IN" dirty="0">
                <a:solidFill>
                  <a:srgbClr val="0000CC"/>
                </a:solidFill>
                <a:latin typeface="Cambria" pitchFamily="18" charset="0"/>
                <a:sym typeface="Symbol"/>
              </a:rPr>
              <a:t></a:t>
            </a:r>
            <a:r>
              <a:rPr lang="en-IN" dirty="0">
                <a:solidFill>
                  <a:srgbClr val="0000CC"/>
                </a:solidFill>
                <a:latin typeface="Cambria" pitchFamily="18" charset="0"/>
              </a:rPr>
              <a:t> </a:t>
            </a:r>
            <a:r>
              <a:rPr lang="en-IN" baseline="30000" dirty="0">
                <a:solidFill>
                  <a:srgbClr val="0000CC"/>
                </a:solidFill>
                <a:latin typeface="Cambria" pitchFamily="18" charset="0"/>
              </a:rPr>
              <a:t>2</a:t>
            </a:r>
            <a:r>
              <a:rPr lang="en-IN" dirty="0">
                <a:solidFill>
                  <a:srgbClr val="0000CC"/>
                </a:solidFill>
                <a:latin typeface="Cambria" pitchFamily="18" charset="0"/>
              </a:rPr>
              <a:t>P</a:t>
            </a:r>
            <a:r>
              <a:rPr lang="en-IN" baseline="-25000" dirty="0">
                <a:solidFill>
                  <a:srgbClr val="0000CC"/>
                </a:solidFill>
                <a:latin typeface="Cambria" pitchFamily="18" charset="0"/>
              </a:rPr>
              <a:t>3/2</a:t>
            </a:r>
            <a:r>
              <a:rPr lang="en-IN" dirty="0">
                <a:solidFill>
                  <a:srgbClr val="0000CC"/>
                </a:solidFill>
                <a:latin typeface="Cambria" pitchFamily="18" charset="0"/>
              </a:rPr>
              <a:t> (</a:t>
            </a:r>
            <a:r>
              <a:rPr lang="en-IN" dirty="0">
                <a:solidFill>
                  <a:srgbClr val="0000CC"/>
                </a:solidFill>
                <a:latin typeface="Cambria" pitchFamily="18" charset="0"/>
                <a:sym typeface="Symbol"/>
              </a:rPr>
              <a:t></a:t>
            </a:r>
            <a:r>
              <a:rPr lang="en-IN" dirty="0">
                <a:solidFill>
                  <a:srgbClr val="0000CC"/>
                </a:solidFill>
                <a:latin typeface="Cambria" pitchFamily="18" charset="0"/>
              </a:rPr>
              <a:t>j = +1)</a:t>
            </a:r>
            <a:endParaRPr lang="en-US" dirty="0">
              <a:solidFill>
                <a:srgbClr val="0000CC"/>
              </a:solidFill>
              <a:latin typeface="Cambria" pitchFamily="18" charset="0"/>
            </a:endParaRPr>
          </a:p>
          <a:p>
            <a:endParaRPr lang="en-US" dirty="0">
              <a:solidFill>
                <a:srgbClr val="0000CC"/>
              </a:solidFill>
              <a:latin typeface="Cambria"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cap="all" dirty="0">
                <a:solidFill>
                  <a:srgbClr val="C00000"/>
                </a:solidFill>
                <a:latin typeface="Stencil" pitchFamily="82" charset="0"/>
              </a:rPr>
              <a:t>Rotational Spectroscopy</a:t>
            </a:r>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fontScale="77500" lnSpcReduction="20000"/>
          </a:bodyPr>
          <a:lstStyle/>
          <a:p>
            <a:r>
              <a:rPr lang="en-US" dirty="0">
                <a:solidFill>
                  <a:srgbClr val="0000CC"/>
                </a:solidFill>
              </a:rPr>
              <a:t>Rotational energy of a molecule is quantized and it is much smaller than the </a:t>
            </a:r>
            <a:r>
              <a:rPr lang="en-US" dirty="0" err="1">
                <a:solidFill>
                  <a:srgbClr val="0000CC"/>
                </a:solidFill>
              </a:rPr>
              <a:t>vibrational</a:t>
            </a:r>
            <a:r>
              <a:rPr lang="en-US" dirty="0">
                <a:solidFill>
                  <a:srgbClr val="0000CC"/>
                </a:solidFill>
              </a:rPr>
              <a:t> and electronic energies. The energy levels for the rotational motion of a molecule are obtained by</a:t>
            </a:r>
          </a:p>
          <a:p>
            <a:pPr>
              <a:buNone/>
            </a:pPr>
            <a:r>
              <a:rPr lang="en-US" dirty="0">
                <a:solidFill>
                  <a:srgbClr val="0000CC"/>
                </a:solidFill>
              </a:rPr>
              <a:t>                                     </a:t>
            </a:r>
          </a:p>
          <a:p>
            <a:pPr>
              <a:buNone/>
            </a:pPr>
            <a:r>
              <a:rPr lang="en-US" dirty="0">
                <a:solidFill>
                  <a:srgbClr val="0000CC"/>
                </a:solidFill>
              </a:rPr>
              <a:t>                                                  J= 0, 1, 2, 3    	</a:t>
            </a:r>
          </a:p>
          <a:p>
            <a:r>
              <a:rPr lang="en-US" dirty="0">
                <a:solidFill>
                  <a:srgbClr val="0000CC"/>
                </a:solidFill>
              </a:rPr>
              <a:t>where I is the moment of inertia of the molecule about its axis of rotation and J is the rotational quantum number. The equation (2.5) shows that energy separation between rotational energy levels is of the order of 25 J mol-1 (1 to10 cm-1). Since these rotational transitions lie in the microwave region of the spectrum, the rotational spectra is also called the </a:t>
            </a:r>
            <a:r>
              <a:rPr lang="en-US" b="1" dirty="0">
                <a:solidFill>
                  <a:srgbClr val="FF0066"/>
                </a:solidFill>
              </a:rPr>
              <a:t>Microwave Spectra</a:t>
            </a:r>
            <a:r>
              <a:rPr lang="en-US" dirty="0">
                <a:solidFill>
                  <a:srgbClr val="0000CC"/>
                </a:solidFill>
              </a:rPr>
              <a:t>.</a:t>
            </a:r>
          </a:p>
          <a:p>
            <a:endParaRPr lang="en-US" dirty="0">
              <a:solidFill>
                <a:srgbClr val="0000CC"/>
              </a:solidFill>
            </a:endParaRPr>
          </a:p>
        </p:txBody>
      </p:sp>
      <p:sp>
        <p:nvSpPr>
          <p:cNvPr id="307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5" name="Object 3"/>
          <p:cNvGraphicFramePr>
            <a:graphicFrameLocks noChangeAspect="1"/>
          </p:cNvGraphicFramePr>
          <p:nvPr/>
        </p:nvGraphicFramePr>
        <p:xfrm>
          <a:off x="2438400" y="2971800"/>
          <a:ext cx="1385455" cy="609600"/>
        </p:xfrm>
        <a:graphic>
          <a:graphicData uri="http://schemas.openxmlformats.org/presentationml/2006/ole">
            <mc:AlternateContent xmlns:mc="http://schemas.openxmlformats.org/markup-compatibility/2006">
              <mc:Choice xmlns:v="urn:schemas-microsoft-com:vml" Requires="v">
                <p:oleObj spid="_x0000_s3075" r:id="rId2" imgW="952500" imgH="419100" progId="Equation.DSMT4">
                  <p:embed/>
                </p:oleObj>
              </mc:Choice>
              <mc:Fallback>
                <p:oleObj r:id="rId2" imgW="952500" imgH="419100" progId="Equation.DSMT4">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971800"/>
                        <a:ext cx="138545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Conditions to obtain pure rotational spectrum</a:t>
            </a:r>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fontScale="92500" lnSpcReduction="20000"/>
          </a:bodyPr>
          <a:lstStyle/>
          <a:p>
            <a:pPr algn="just"/>
            <a:r>
              <a:rPr lang="en-IN" dirty="0">
                <a:solidFill>
                  <a:srgbClr val="0000CC"/>
                </a:solidFill>
                <a:latin typeface="Cambria" pitchFamily="18" charset="0"/>
              </a:rPr>
              <a:t>For microwave absorption, the molecule must possess a permanent dipole moment. A rotating </a:t>
            </a:r>
            <a:r>
              <a:rPr lang="en-IN" dirty="0" err="1">
                <a:solidFill>
                  <a:srgbClr val="0000CC"/>
                </a:solidFill>
                <a:latin typeface="Cambria" pitchFamily="18" charset="0"/>
              </a:rPr>
              <a:t>heteronuclear</a:t>
            </a:r>
            <a:r>
              <a:rPr lang="en-IN" dirty="0">
                <a:solidFill>
                  <a:srgbClr val="0000CC"/>
                </a:solidFill>
                <a:latin typeface="Cambria" pitchFamily="18" charset="0"/>
              </a:rPr>
              <a:t> diatomic molecule such as HC1 (or CO, NO, H</a:t>
            </a:r>
            <a:r>
              <a:rPr lang="en-IN" baseline="-25000" dirty="0">
                <a:solidFill>
                  <a:srgbClr val="0000CC"/>
                </a:solidFill>
                <a:latin typeface="Cambria" pitchFamily="18" charset="0"/>
              </a:rPr>
              <a:t>2</a:t>
            </a:r>
            <a:r>
              <a:rPr lang="en-IN" dirty="0">
                <a:solidFill>
                  <a:srgbClr val="0000CC"/>
                </a:solidFill>
                <a:latin typeface="Cambria" pitchFamily="18" charset="0"/>
              </a:rPr>
              <a:t>O etc.) will give rise to a </a:t>
            </a:r>
            <a:r>
              <a:rPr lang="en-IN" dirty="0" err="1">
                <a:solidFill>
                  <a:srgbClr val="0000CC"/>
                </a:solidFill>
                <a:latin typeface="Cambria" pitchFamily="18" charset="0"/>
              </a:rPr>
              <a:t>sinusoidally</a:t>
            </a:r>
            <a:r>
              <a:rPr lang="en-IN" dirty="0">
                <a:solidFill>
                  <a:srgbClr val="0000CC"/>
                </a:solidFill>
                <a:latin typeface="Cambria" pitchFamily="18" charset="0"/>
              </a:rPr>
              <a:t> varying component of electric dipole moment vector, which can interact with the electric field vector of the microwave radiation. Hence, </a:t>
            </a:r>
            <a:r>
              <a:rPr lang="en-IN" dirty="0" err="1">
                <a:solidFill>
                  <a:srgbClr val="0000CC"/>
                </a:solidFill>
                <a:latin typeface="Cambria" pitchFamily="18" charset="0"/>
              </a:rPr>
              <a:t>heteronuclear</a:t>
            </a:r>
            <a:r>
              <a:rPr lang="en-IN" dirty="0">
                <a:solidFill>
                  <a:srgbClr val="0000CC"/>
                </a:solidFill>
                <a:latin typeface="Cambria" pitchFamily="18" charset="0"/>
              </a:rPr>
              <a:t> diatomic and polyatomic molecules with permanent dipole moment give rise to a spectrum and are said to be </a:t>
            </a:r>
            <a:r>
              <a:rPr lang="en-IN" b="1" dirty="0">
                <a:solidFill>
                  <a:srgbClr val="FF0066"/>
                </a:solidFill>
                <a:latin typeface="Cambria" pitchFamily="18" charset="0"/>
              </a:rPr>
              <a:t>microwave active</a:t>
            </a:r>
            <a:r>
              <a:rPr lang="en-IN" b="1" dirty="0">
                <a:solidFill>
                  <a:srgbClr val="0000CC"/>
                </a:solidFill>
                <a:latin typeface="Cambria" pitchFamily="18" charset="0"/>
              </a:rPr>
              <a:t>.</a:t>
            </a:r>
            <a:endParaRPr lang="en-US" dirty="0">
              <a:solidFill>
                <a:srgbClr val="0000CC"/>
              </a:solidFill>
              <a:latin typeface="Cambria"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959F-A658-4CE1-8F26-12336280DB44}"/>
              </a:ext>
            </a:extLst>
          </p:cNvPr>
          <p:cNvSpPr>
            <a:spLocks noGrp="1"/>
          </p:cNvSpPr>
          <p:nvPr>
            <p:ph type="title"/>
          </p:nvPr>
        </p:nvSpPr>
        <p:spPr/>
        <p:txBody>
          <a:bodyPr>
            <a:normAutofit fontScale="90000"/>
          </a:bodyPr>
          <a:lstStyle/>
          <a:p>
            <a:r>
              <a:rPr lang="en-US" dirty="0">
                <a:solidFill>
                  <a:srgbClr val="C00000"/>
                </a:solidFill>
              </a:rPr>
              <a:t>Significance of the study of Spectroscopy</a:t>
            </a:r>
            <a:endParaRPr lang="en-IN" dirty="0">
              <a:solidFill>
                <a:srgbClr val="C00000"/>
              </a:solidFill>
            </a:endParaRPr>
          </a:p>
        </p:txBody>
      </p:sp>
      <p:sp>
        <p:nvSpPr>
          <p:cNvPr id="3" name="Content Placeholder 2">
            <a:extLst>
              <a:ext uri="{FF2B5EF4-FFF2-40B4-BE49-F238E27FC236}">
                <a16:creationId xmlns:a16="http://schemas.microsoft.com/office/drawing/2014/main" id="{19F56E2B-FB7A-4B34-B45C-49F154B535D5}"/>
              </a:ext>
            </a:extLst>
          </p:cNvPr>
          <p:cNvSpPr>
            <a:spLocks noGrp="1"/>
          </p:cNvSpPr>
          <p:nvPr>
            <p:ph idx="1"/>
          </p:nvPr>
        </p:nvSpPr>
        <p:spPr/>
        <p:txBody>
          <a:bodyPr/>
          <a:lstStyle/>
          <a:p>
            <a:r>
              <a:rPr lang="en-US" dirty="0">
                <a:solidFill>
                  <a:schemeClr val="tx2">
                    <a:lumMod val="60000"/>
                    <a:lumOff val="40000"/>
                  </a:schemeClr>
                </a:solidFill>
              </a:rPr>
              <a:t>Used in Astronomy to find the availability of minerals, water etc.</a:t>
            </a:r>
          </a:p>
          <a:p>
            <a:r>
              <a:rPr lang="en-IN" dirty="0">
                <a:solidFill>
                  <a:schemeClr val="tx2">
                    <a:lumMod val="60000"/>
                    <a:lumOff val="40000"/>
                  </a:schemeClr>
                </a:solidFill>
              </a:rPr>
              <a:t>Used in Large spectroscopes which are used to find out the chemical compositions and physical properties of  Astronomical objects</a:t>
            </a:r>
          </a:p>
          <a:p>
            <a:r>
              <a:rPr lang="en-IN" dirty="0">
                <a:solidFill>
                  <a:schemeClr val="tx2">
                    <a:lumMod val="60000"/>
                    <a:lumOff val="40000"/>
                  </a:schemeClr>
                </a:solidFill>
              </a:rPr>
              <a:t>In medical field (ECG, X -Ray, MRI etc.)</a:t>
            </a:r>
          </a:p>
          <a:p>
            <a:r>
              <a:rPr lang="en-IN" dirty="0">
                <a:solidFill>
                  <a:schemeClr val="tx2">
                    <a:lumMod val="60000"/>
                    <a:lumOff val="40000"/>
                  </a:schemeClr>
                </a:solidFill>
              </a:rPr>
              <a:t>Used in the quantitative and qualitative analysis of chemical substances.</a:t>
            </a:r>
            <a:endParaRPr lang="en-US" dirty="0">
              <a:solidFill>
                <a:schemeClr val="tx2">
                  <a:lumMod val="60000"/>
                  <a:lumOff val="40000"/>
                </a:schemeClr>
              </a:solidFill>
            </a:endParaRPr>
          </a:p>
        </p:txBody>
      </p:sp>
    </p:spTree>
    <p:extLst>
      <p:ext uri="{BB962C8B-B14F-4D97-AF65-F5344CB8AC3E}">
        <p14:creationId xmlns:p14="http://schemas.microsoft.com/office/powerpoint/2010/main" val="430391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Conditions to obtain pure rotational spectrum</a:t>
            </a:r>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fontScale="92500" lnSpcReduction="10000"/>
          </a:bodyPr>
          <a:lstStyle/>
          <a:p>
            <a:pPr algn="just"/>
            <a:r>
              <a:rPr lang="en-IN" dirty="0">
                <a:solidFill>
                  <a:srgbClr val="0000CC"/>
                </a:solidFill>
                <a:latin typeface="Cambria" pitchFamily="18" charset="0"/>
              </a:rPr>
              <a:t>However, polyatomic molecules having no dipole moment may be made to undergo </a:t>
            </a:r>
            <a:r>
              <a:rPr lang="en-IN" dirty="0" err="1">
                <a:solidFill>
                  <a:srgbClr val="0000CC"/>
                </a:solidFill>
                <a:latin typeface="Cambria" pitchFamily="18" charset="0"/>
              </a:rPr>
              <a:t>vibrational</a:t>
            </a:r>
            <a:r>
              <a:rPr lang="en-IN" dirty="0">
                <a:solidFill>
                  <a:srgbClr val="0000CC"/>
                </a:solidFill>
                <a:latin typeface="Cambria" pitchFamily="18" charset="0"/>
              </a:rPr>
              <a:t> rotational transition because of the fact that exciting radiation can induce an oscillating dipole moment in such type of molecules. The </a:t>
            </a:r>
            <a:r>
              <a:rPr lang="en-IN" dirty="0" err="1">
                <a:solidFill>
                  <a:srgbClr val="0000CC"/>
                </a:solidFill>
                <a:latin typeface="Cambria" pitchFamily="18" charset="0"/>
              </a:rPr>
              <a:t>homonuclear</a:t>
            </a:r>
            <a:r>
              <a:rPr lang="en-IN" dirty="0">
                <a:solidFill>
                  <a:srgbClr val="0000CC"/>
                </a:solidFill>
                <a:latin typeface="Cambria" pitchFamily="18" charset="0"/>
              </a:rPr>
              <a:t> diatomic molecules such as H</a:t>
            </a:r>
            <a:r>
              <a:rPr lang="en-IN" baseline="-25000" dirty="0">
                <a:solidFill>
                  <a:srgbClr val="0000CC"/>
                </a:solidFill>
                <a:latin typeface="Cambria" pitchFamily="18" charset="0"/>
              </a:rPr>
              <a:t>2</a:t>
            </a:r>
            <a:r>
              <a:rPr lang="en-IN" dirty="0">
                <a:solidFill>
                  <a:srgbClr val="0000CC"/>
                </a:solidFill>
                <a:latin typeface="Cambria" pitchFamily="18" charset="0"/>
              </a:rPr>
              <a:t>, N</a:t>
            </a:r>
            <a:r>
              <a:rPr lang="en-IN" baseline="-25000" dirty="0">
                <a:solidFill>
                  <a:srgbClr val="0000CC"/>
                </a:solidFill>
                <a:latin typeface="Cambria" pitchFamily="18" charset="0"/>
              </a:rPr>
              <a:t>2</a:t>
            </a:r>
            <a:r>
              <a:rPr lang="en-IN" dirty="0">
                <a:solidFill>
                  <a:srgbClr val="0000CC"/>
                </a:solidFill>
                <a:latin typeface="Cambria" pitchFamily="18" charset="0"/>
              </a:rPr>
              <a:t>, O</a:t>
            </a:r>
            <a:r>
              <a:rPr lang="en-IN" baseline="-25000" dirty="0">
                <a:solidFill>
                  <a:srgbClr val="0000CC"/>
                </a:solidFill>
                <a:latin typeface="Cambria" pitchFamily="18" charset="0"/>
              </a:rPr>
              <a:t>2</a:t>
            </a:r>
            <a:r>
              <a:rPr lang="en-IN" dirty="0">
                <a:solidFill>
                  <a:srgbClr val="0000CC"/>
                </a:solidFill>
                <a:latin typeface="Cambria" pitchFamily="18" charset="0"/>
              </a:rPr>
              <a:t>, Cl</a:t>
            </a:r>
            <a:r>
              <a:rPr lang="en-IN" baseline="-25000" dirty="0">
                <a:solidFill>
                  <a:srgbClr val="0000CC"/>
                </a:solidFill>
                <a:latin typeface="Cambria" pitchFamily="18" charset="0"/>
              </a:rPr>
              <a:t>2</a:t>
            </a:r>
            <a:r>
              <a:rPr lang="en-IN" dirty="0">
                <a:solidFill>
                  <a:srgbClr val="0000CC"/>
                </a:solidFill>
                <a:latin typeface="Cambria" pitchFamily="18" charset="0"/>
              </a:rPr>
              <a:t> which do not have permanent dipole moment (or dipole moment is zero) do not give pure rotational spectra and are said to be </a:t>
            </a:r>
            <a:r>
              <a:rPr lang="en-IN" b="1" dirty="0">
                <a:solidFill>
                  <a:srgbClr val="FF0066"/>
                </a:solidFill>
                <a:latin typeface="Cambria" pitchFamily="18" charset="0"/>
              </a:rPr>
              <a:t>microwave inactive</a:t>
            </a:r>
            <a:r>
              <a:rPr lang="en-IN" b="1" dirty="0">
                <a:solidFill>
                  <a:srgbClr val="0000CC"/>
                </a:solidFill>
                <a:latin typeface="Cambria" pitchFamily="18" charset="0"/>
              </a:rPr>
              <a:t>.</a:t>
            </a:r>
            <a:endParaRPr lang="en-US" dirty="0">
              <a:solidFill>
                <a:srgbClr val="0000CC"/>
              </a:solidFill>
              <a:latin typeface="Cambria"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Rotational spectra of rigid diatomic molecule</a:t>
            </a:r>
            <a:endParaRPr lang="en-US" dirty="0">
              <a:solidFill>
                <a:srgbClr val="C00000"/>
              </a:solidFill>
              <a:latin typeface="Stencil" pitchFamily="82" charset="0"/>
            </a:endParaRPr>
          </a:p>
        </p:txBody>
      </p:sp>
      <p:pic>
        <p:nvPicPr>
          <p:cNvPr id="47106" name="Picture 2"/>
          <p:cNvPicPr>
            <a:picLocks noChangeAspect="1" noChangeArrowheads="1"/>
          </p:cNvPicPr>
          <p:nvPr/>
        </p:nvPicPr>
        <p:blipFill>
          <a:blip r:embed="rId2">
            <a:lum bright="20000" contrast="40000"/>
          </a:blip>
          <a:srcRect r="4982"/>
          <a:stretch>
            <a:fillRect/>
          </a:stretch>
        </p:blipFill>
        <p:spPr bwMode="auto">
          <a:xfrm>
            <a:off x="533400" y="1524000"/>
            <a:ext cx="2576513" cy="1371600"/>
          </a:xfrm>
          <a:prstGeom prst="rect">
            <a:avLst/>
          </a:prstGeom>
          <a:noFill/>
          <a:ln w="9525">
            <a:noFill/>
            <a:miter lim="800000"/>
            <a:headEnd/>
            <a:tailEnd/>
          </a:ln>
        </p:spPr>
      </p:pic>
      <p:sp>
        <p:nvSpPr>
          <p:cNvPr id="5" name="TextBox 4"/>
          <p:cNvSpPr txBox="1"/>
          <p:nvPr/>
        </p:nvSpPr>
        <p:spPr>
          <a:xfrm>
            <a:off x="3657600" y="1600200"/>
            <a:ext cx="5257800" cy="1477328"/>
          </a:xfrm>
          <a:prstGeom prst="rect">
            <a:avLst/>
          </a:prstGeom>
          <a:noFill/>
        </p:spPr>
        <p:txBody>
          <a:bodyPr wrap="square" rtlCol="0">
            <a:spAutoFit/>
          </a:bodyPr>
          <a:lstStyle/>
          <a:p>
            <a:r>
              <a:rPr lang="en-IN" dirty="0"/>
              <a:t>For a </a:t>
            </a:r>
            <a:r>
              <a:rPr lang="en-IN" b="1" dirty="0"/>
              <a:t>diatomic molecule </a:t>
            </a:r>
            <a:r>
              <a:rPr lang="en-IN" dirty="0"/>
              <a:t>AB of atomic masses </a:t>
            </a:r>
            <a:r>
              <a:rPr lang="en-IN" i="1" dirty="0"/>
              <a:t>m</a:t>
            </a:r>
            <a:r>
              <a:rPr lang="en-IN" i="1" baseline="-25000" dirty="0"/>
              <a:t>1</a:t>
            </a:r>
            <a:r>
              <a:rPr lang="en-IN" i="1" dirty="0"/>
              <a:t> </a:t>
            </a:r>
            <a:r>
              <a:rPr lang="en-IN" dirty="0"/>
              <a:t>and </a:t>
            </a:r>
            <a:r>
              <a:rPr lang="en-IN" i="1" dirty="0"/>
              <a:t>m</a:t>
            </a:r>
            <a:r>
              <a:rPr lang="en-IN" i="1" baseline="-25000" dirty="0"/>
              <a:t>2</a:t>
            </a:r>
            <a:r>
              <a:rPr lang="en-IN" dirty="0"/>
              <a:t> at an </a:t>
            </a:r>
            <a:r>
              <a:rPr lang="en-IN" dirty="0" err="1"/>
              <a:t>internuclear</a:t>
            </a:r>
            <a:r>
              <a:rPr lang="en-IN" dirty="0"/>
              <a:t> distance </a:t>
            </a:r>
            <a:r>
              <a:rPr lang="en-IN" i="1" dirty="0"/>
              <a:t>r</a:t>
            </a:r>
            <a:r>
              <a:rPr lang="en-IN" dirty="0"/>
              <a:t>, if </a:t>
            </a:r>
            <a:r>
              <a:rPr lang="en-IN" i="1" dirty="0"/>
              <a:t>m</a:t>
            </a:r>
            <a:r>
              <a:rPr lang="en-IN" i="1" baseline="-25000" dirty="0"/>
              <a:t>1</a:t>
            </a:r>
            <a:r>
              <a:rPr lang="en-IN" i="1" dirty="0"/>
              <a:t> </a:t>
            </a:r>
            <a:r>
              <a:rPr lang="en-IN" dirty="0"/>
              <a:t>is at a distance </a:t>
            </a:r>
            <a:r>
              <a:rPr lang="en-IN" i="1" dirty="0"/>
              <a:t>r</a:t>
            </a:r>
            <a:r>
              <a:rPr lang="en-IN" i="1" baseline="-25000" dirty="0"/>
              <a:t>1</a:t>
            </a:r>
            <a:r>
              <a:rPr lang="en-IN" i="1" dirty="0"/>
              <a:t> </a:t>
            </a:r>
            <a:r>
              <a:rPr lang="en-IN" dirty="0"/>
              <a:t>from the centre of gravity and m</a:t>
            </a:r>
            <a:r>
              <a:rPr lang="en-IN" baseline="-25000" dirty="0"/>
              <a:t>2</a:t>
            </a:r>
            <a:r>
              <a:rPr lang="en-IN" dirty="0"/>
              <a:t> is at a distance </a:t>
            </a:r>
            <a:r>
              <a:rPr lang="en-IN" i="1" dirty="0"/>
              <a:t>r</a:t>
            </a:r>
            <a:r>
              <a:rPr lang="en-IN" i="1" baseline="-25000" dirty="0"/>
              <a:t>2</a:t>
            </a:r>
            <a:r>
              <a:rPr lang="en-IN" i="1" dirty="0"/>
              <a:t> </a:t>
            </a:r>
            <a:r>
              <a:rPr lang="en-IN" dirty="0"/>
              <a:t>from the centre of gravity of the molecule, then</a:t>
            </a:r>
            <a:endParaRPr lang="en-US" dirty="0"/>
          </a:p>
          <a:p>
            <a:endParaRPr lang="en-US" dirty="0"/>
          </a:p>
        </p:txBody>
      </p:sp>
      <p:graphicFrame>
        <p:nvGraphicFramePr>
          <p:cNvPr id="47108" name="Object 4"/>
          <p:cNvGraphicFramePr>
            <a:graphicFrameLocks noChangeAspect="1"/>
          </p:cNvGraphicFramePr>
          <p:nvPr/>
        </p:nvGraphicFramePr>
        <p:xfrm>
          <a:off x="2286000" y="4038600"/>
          <a:ext cx="3169920" cy="685800"/>
        </p:xfrm>
        <a:graphic>
          <a:graphicData uri="http://schemas.openxmlformats.org/presentationml/2006/ole">
            <mc:AlternateContent xmlns:mc="http://schemas.openxmlformats.org/markup-compatibility/2006">
              <mc:Choice xmlns:v="urn:schemas-microsoft-com:vml" Requires="v">
                <p:oleObj spid="_x0000_s47108" r:id="rId3" imgW="1981200" imgH="431800" progId="Equation.DSMT4">
                  <p:embed/>
                </p:oleObj>
              </mc:Choice>
              <mc:Fallback>
                <p:oleObj r:id="rId3" imgW="1981200" imgH="43180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038600"/>
                        <a:ext cx="316992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3"/>
          <p:cNvGraphicFramePr>
            <a:graphicFrameLocks noChangeAspect="1"/>
          </p:cNvGraphicFramePr>
          <p:nvPr/>
        </p:nvGraphicFramePr>
        <p:xfrm>
          <a:off x="3276600" y="5029200"/>
          <a:ext cx="2057400" cy="1655659"/>
        </p:xfrm>
        <a:graphic>
          <a:graphicData uri="http://schemas.openxmlformats.org/presentationml/2006/ole">
            <mc:AlternateContent xmlns:mc="http://schemas.openxmlformats.org/markup-compatibility/2006">
              <mc:Choice xmlns:v="urn:schemas-microsoft-com:vml" Requires="v">
                <p:oleObj spid="_x0000_s47107" r:id="rId5" imgW="1612900" imgH="1295400" progId="Equation.DSMT4">
                  <p:embed/>
                </p:oleObj>
              </mc:Choice>
              <mc:Fallback>
                <p:oleObj r:id="rId5" imgW="1612900" imgH="12954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5029200"/>
                        <a:ext cx="2057400" cy="1655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9" name="Rectangle 5"/>
          <p:cNvSpPr>
            <a:spLocks noChangeArrowheads="1"/>
          </p:cNvSpPr>
          <p:nvPr/>
        </p:nvSpPr>
        <p:spPr bwMode="auto">
          <a:xfrm>
            <a:off x="3048000" y="3048000"/>
            <a:ext cx="1718739" cy="9233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0" lang="en-US"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r</a:t>
            </a:r>
            <a:r>
              <a:rPr kumimoji="0" lang="en-US"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1</a:t>
            </a:r>
            <a:r>
              <a:rPr kumimoji="0" lang="en-US"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 + </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r</a:t>
            </a:r>
            <a:r>
              <a:rPr kumimoji="0" lang="en-US" b="0" i="1"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2</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 = r</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and </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m</a:t>
            </a:r>
            <a:r>
              <a:rPr kumimoji="0" lang="en-US"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1 </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r</a:t>
            </a:r>
            <a:r>
              <a:rPr kumimoji="0" lang="en-US"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1</a:t>
            </a:r>
            <a:r>
              <a:rPr kumimoji="0" lang="en-US"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 = </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m</a:t>
            </a:r>
            <a:r>
              <a:rPr kumimoji="0" lang="en-US"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2 </a:t>
            </a:r>
            <a:r>
              <a:rPr kumimoji="0" lang="en-US"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r</a:t>
            </a:r>
            <a:r>
              <a:rPr kumimoji="0" lang="en-US"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2</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Hence,    </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sp>
        <p:nvSpPr>
          <p:cNvPr id="47110" name="Rectangle 6"/>
          <p:cNvSpPr>
            <a:spLocks noChangeArrowheads="1"/>
          </p:cNvSpPr>
          <p:nvPr/>
        </p:nvSpPr>
        <p:spPr bwMode="auto">
          <a:xfrm>
            <a:off x="990600" y="4724400"/>
            <a:ext cx="641522"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Since</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Rotational spectra of rigid diatomic molecule</a:t>
            </a:r>
            <a:endParaRPr lang="en-US" dirty="0">
              <a:solidFill>
                <a:srgbClr val="C00000"/>
              </a:solidFill>
              <a:latin typeface="Stencil" pitchFamily="82" charset="0"/>
            </a:endParaRPr>
          </a:p>
        </p:txBody>
      </p:sp>
      <p:pic>
        <p:nvPicPr>
          <p:cNvPr id="47106" name="Picture 2"/>
          <p:cNvPicPr>
            <a:picLocks noChangeAspect="1" noChangeArrowheads="1"/>
          </p:cNvPicPr>
          <p:nvPr/>
        </p:nvPicPr>
        <p:blipFill>
          <a:blip r:embed="rId2">
            <a:lum bright="20000" contrast="40000"/>
          </a:blip>
          <a:srcRect r="4982"/>
          <a:stretch>
            <a:fillRect/>
          </a:stretch>
        </p:blipFill>
        <p:spPr bwMode="auto">
          <a:xfrm>
            <a:off x="533400" y="1524000"/>
            <a:ext cx="2576513" cy="1371600"/>
          </a:xfrm>
          <a:prstGeom prst="rect">
            <a:avLst/>
          </a:prstGeom>
          <a:noFill/>
          <a:ln w="9525">
            <a:noFill/>
            <a:miter lim="800000"/>
            <a:headEnd/>
            <a:tailEnd/>
          </a:ln>
        </p:spPr>
      </p:pic>
      <p:sp>
        <p:nvSpPr>
          <p:cNvPr id="5018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180" name="Object 4"/>
          <p:cNvGraphicFramePr>
            <a:graphicFrameLocks noChangeAspect="1"/>
          </p:cNvGraphicFramePr>
          <p:nvPr/>
        </p:nvGraphicFramePr>
        <p:xfrm>
          <a:off x="3276600" y="2590800"/>
          <a:ext cx="4970834" cy="1066800"/>
        </p:xfrm>
        <a:graphic>
          <a:graphicData uri="http://schemas.openxmlformats.org/presentationml/2006/ole">
            <mc:AlternateContent xmlns:mc="http://schemas.openxmlformats.org/markup-compatibility/2006">
              <mc:Choice xmlns:v="urn:schemas-microsoft-com:vml" Requires="v">
                <p:oleObj spid="_x0000_s50180" r:id="rId3" imgW="2082800" imgH="444500" progId="Equation.DSMT4">
                  <p:embed/>
                </p:oleObj>
              </mc:Choice>
              <mc:Fallback>
                <p:oleObj r:id="rId3" imgW="2082800" imgH="44450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590800"/>
                        <a:ext cx="4970834"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2" name="Rectangle 6"/>
          <p:cNvSpPr>
            <a:spLocks noChangeArrowheads="1"/>
          </p:cNvSpPr>
          <p:nvPr/>
        </p:nvSpPr>
        <p:spPr bwMode="auto">
          <a:xfrm>
            <a:off x="762000" y="4343400"/>
            <a:ext cx="7772400" cy="15081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l"/>
              </a:tabLst>
            </a:pP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where c is the velocity of light. Equation is usually given by,</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E</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J</a:t>
            </a: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 = B</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J</a:t>
            </a: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(n</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J</a:t>
            </a: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+1)cm</a:t>
            </a:r>
            <a:r>
              <a:rPr kumimoji="0" lang="en-US" sz="2400" b="0" i="0"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-1</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where </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B </a:t>
            </a: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 </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h/8</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sym typeface="Symbol" pitchFamily="18" charset="2"/>
              </a:rPr>
              <a:t></a:t>
            </a:r>
            <a:r>
              <a:rPr kumimoji="0" lang="en-US" sz="2400" b="0" i="1" u="none" strike="noStrike" cap="none" normalizeH="0" baseline="30000" dirty="0">
                <a:ln>
                  <a:noFill/>
                </a:ln>
                <a:solidFill>
                  <a:srgbClr val="000000"/>
                </a:solidFill>
                <a:effectLst/>
                <a:latin typeface="Times New Roman" pitchFamily="18" charset="0"/>
                <a:ea typeface="Times New Roman" pitchFamily="18" charset="0"/>
                <a:cs typeface="Times New Roman" pitchFamily="18" charset="0"/>
              </a:rPr>
              <a:t>2</a:t>
            </a:r>
            <a:r>
              <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sym typeface="Symbol" pitchFamily="18" charset="2"/>
              </a:rPr>
              <a:t>Ic </a:t>
            </a:r>
            <a:r>
              <a:rPr kumimoji="0" lang="en-US" sz="24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sym typeface="Symbol" pitchFamily="18" charset="2"/>
              </a:rPr>
              <a:t>is known as the </a:t>
            </a:r>
            <a:r>
              <a:rPr kumimoji="0" lang="en-US" sz="2400" b="1"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sym typeface="Symbol" pitchFamily="18" charset="2"/>
              </a:rPr>
              <a:t>rotational constant.</a:t>
            </a:r>
            <a:endParaRPr kumimoji="0" lang="en-US" sz="2400" b="0" i="1"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sym typeface="Symbol" pitchFamily="18" charset="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1"/>
          <p:cNvPicPr>
            <a:picLocks noChangeAspect="1" noChangeArrowheads="1"/>
          </p:cNvPicPr>
          <p:nvPr/>
        </p:nvPicPr>
        <p:blipFill>
          <a:blip r:embed="rId2"/>
          <a:srcRect/>
          <a:stretch>
            <a:fillRect/>
          </a:stretch>
        </p:blipFill>
        <p:spPr bwMode="auto">
          <a:xfrm>
            <a:off x="914400" y="381000"/>
            <a:ext cx="2819400" cy="3503928"/>
          </a:xfrm>
          <a:prstGeom prst="rect">
            <a:avLst/>
          </a:prstGeom>
          <a:noFill/>
          <a:ln w="9525">
            <a:noFill/>
            <a:miter lim="800000"/>
            <a:headEnd/>
            <a:tailEnd/>
          </a:ln>
        </p:spPr>
      </p:pic>
      <p:pic>
        <p:nvPicPr>
          <p:cNvPr id="51203" name="Picture 22"/>
          <p:cNvPicPr>
            <a:picLocks noChangeAspect="1" noChangeArrowheads="1"/>
          </p:cNvPicPr>
          <p:nvPr/>
        </p:nvPicPr>
        <p:blipFill>
          <a:blip r:embed="rId3"/>
          <a:srcRect/>
          <a:stretch>
            <a:fillRect/>
          </a:stretch>
        </p:blipFill>
        <p:spPr bwMode="auto">
          <a:xfrm>
            <a:off x="5029200" y="228600"/>
            <a:ext cx="3327748" cy="3352800"/>
          </a:xfrm>
          <a:prstGeom prst="rect">
            <a:avLst/>
          </a:prstGeom>
          <a:noFill/>
          <a:ln w="9525">
            <a:noFill/>
            <a:miter lim="800000"/>
            <a:headEnd/>
            <a:tailEnd/>
          </a:ln>
        </p:spPr>
      </p:pic>
      <p:sp>
        <p:nvSpPr>
          <p:cNvPr id="6" name="Rectangle 5"/>
          <p:cNvSpPr/>
          <p:nvPr/>
        </p:nvSpPr>
        <p:spPr>
          <a:xfrm>
            <a:off x="1143000" y="3886200"/>
            <a:ext cx="6781800" cy="646331"/>
          </a:xfrm>
          <a:prstGeom prst="rect">
            <a:avLst/>
          </a:prstGeom>
        </p:spPr>
        <p:txBody>
          <a:bodyPr wrap="square">
            <a:spAutoFit/>
          </a:bodyPr>
          <a:lstStyle/>
          <a:p>
            <a:r>
              <a:rPr lang="en-IN" b="1" dirty="0"/>
              <a:t>(a)Allowed energy levels of a rigid diatomic rotor showing electric dipole allowed transitions and (b) the resulting absorption spectrum</a:t>
            </a:r>
            <a:endParaRPr lang="en-US" dirty="0"/>
          </a:p>
        </p:txBody>
      </p:sp>
      <p:sp>
        <p:nvSpPr>
          <p:cNvPr id="7" name="TextBox 6"/>
          <p:cNvSpPr txBox="1"/>
          <p:nvPr/>
        </p:nvSpPr>
        <p:spPr>
          <a:xfrm>
            <a:off x="609600" y="5105400"/>
            <a:ext cx="8305800" cy="1200329"/>
          </a:xfrm>
          <a:prstGeom prst="rect">
            <a:avLst/>
          </a:prstGeom>
          <a:noFill/>
        </p:spPr>
        <p:txBody>
          <a:bodyPr wrap="square" rtlCol="0">
            <a:spAutoFit/>
          </a:bodyPr>
          <a:lstStyle/>
          <a:p>
            <a:r>
              <a:rPr lang="en-IN" dirty="0"/>
              <a:t>For a diatomic rigid rotor only transitions in which </a:t>
            </a:r>
            <a:r>
              <a:rPr lang="en-IN" i="1" dirty="0"/>
              <a:t>J </a:t>
            </a:r>
            <a:r>
              <a:rPr lang="en-IN" dirty="0"/>
              <a:t>changes by one unit that is </a:t>
            </a:r>
            <a:r>
              <a:rPr lang="en-IN" b="1" dirty="0">
                <a:sym typeface="Symbol"/>
              </a:rPr>
              <a:t></a:t>
            </a:r>
            <a:r>
              <a:rPr lang="en-IN" b="1" i="1" dirty="0"/>
              <a:t>J </a:t>
            </a:r>
            <a:r>
              <a:rPr lang="en-IN" b="1" dirty="0"/>
              <a:t>= ± 1 are allowed </a:t>
            </a:r>
            <a:r>
              <a:rPr lang="en-IN" dirty="0"/>
              <a:t>and all other transitions are forbidden. Thus the </a:t>
            </a:r>
            <a:r>
              <a:rPr lang="en-IN" b="1" dirty="0"/>
              <a:t>selection rule for rotational spectra is </a:t>
            </a:r>
            <a:r>
              <a:rPr lang="en-IN" b="1" dirty="0">
                <a:sym typeface="Symbol"/>
              </a:rPr>
              <a:t></a:t>
            </a:r>
            <a:r>
              <a:rPr lang="en-IN" i="1" dirty="0"/>
              <a:t>J </a:t>
            </a:r>
            <a:r>
              <a:rPr lang="en-IN" b="1" dirty="0"/>
              <a:t>= ± 1. </a:t>
            </a:r>
            <a:endParaRPr lang="en-US" dirty="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VIBRATIONAL (INFRA RED) SPECTROSCOPY</a:t>
            </a:r>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fontScale="92500"/>
          </a:bodyPr>
          <a:lstStyle/>
          <a:p>
            <a:r>
              <a:rPr lang="en-IN" b="1" dirty="0"/>
              <a:t>Simple harmonic oscillator (</a:t>
            </a:r>
            <a:r>
              <a:rPr lang="en-IN" b="1" dirty="0" err="1"/>
              <a:t>Vibrational</a:t>
            </a:r>
            <a:r>
              <a:rPr lang="en-IN" b="1" dirty="0"/>
              <a:t> motion)</a:t>
            </a:r>
          </a:p>
          <a:p>
            <a:r>
              <a:rPr lang="en-IN" sz="2400" dirty="0"/>
              <a:t>The </a:t>
            </a:r>
            <a:r>
              <a:rPr lang="en-IN" sz="2400" dirty="0" err="1"/>
              <a:t>vibrational</a:t>
            </a:r>
            <a:r>
              <a:rPr lang="en-IN" sz="2400" dirty="0"/>
              <a:t> motion resembles the motion observed for a ball attached to a spring that is harmonic oscillator which obeys </a:t>
            </a:r>
            <a:r>
              <a:rPr lang="en-IN" sz="2400" b="1" dirty="0"/>
              <a:t>Hook’s law</a:t>
            </a:r>
            <a:r>
              <a:rPr lang="en-IN" sz="2400" dirty="0"/>
              <a:t>. That is the force, the spring exerts on the particle is a proportional to displacement from the equilibrium position, x(x=0). Hook’s law relates the restoring force, F as F=-</a:t>
            </a:r>
            <a:r>
              <a:rPr lang="en-IN" sz="2400" dirty="0" err="1"/>
              <a:t>fx</a:t>
            </a:r>
            <a:r>
              <a:rPr lang="en-IN" sz="2400" dirty="0"/>
              <a:t> where f is a force constant. Therefore, the potential energy of the particle will be</a:t>
            </a:r>
            <a:endParaRPr lang="en-US" sz="2400" dirty="0"/>
          </a:p>
          <a:p>
            <a:pPr>
              <a:buNone/>
            </a:pPr>
            <a:r>
              <a:rPr lang="en-IN" sz="2400" dirty="0"/>
              <a:t>                              </a:t>
            </a:r>
          </a:p>
          <a:p>
            <a:pPr>
              <a:buNone/>
            </a:pPr>
            <a:r>
              <a:rPr lang="en-IN" sz="2400" dirty="0"/>
              <a:t>                               V(x)=-</a:t>
            </a:r>
            <a:r>
              <a:rPr lang="en-IN" sz="2400" dirty="0" err="1"/>
              <a:t>Fdx</a:t>
            </a:r>
            <a:r>
              <a:rPr lang="en-IN" sz="2400" dirty="0"/>
              <a:t>  or  V(x)= </a:t>
            </a:r>
            <a:r>
              <a:rPr lang="en-IN" sz="2400" dirty="0">
                <a:sym typeface="Symbol"/>
              </a:rPr>
              <a:t></a:t>
            </a:r>
            <a:r>
              <a:rPr lang="en-IN" sz="2400" dirty="0"/>
              <a:t> </a:t>
            </a:r>
            <a:r>
              <a:rPr lang="en-IN" sz="2400" dirty="0" err="1"/>
              <a:t>fx</a:t>
            </a:r>
            <a:r>
              <a:rPr lang="en-IN" sz="2400" dirty="0"/>
              <a:t> </a:t>
            </a:r>
            <a:r>
              <a:rPr lang="en-IN" sz="2400" dirty="0" err="1"/>
              <a:t>dx</a:t>
            </a:r>
            <a:endParaRPr lang="en-US" sz="2400" dirty="0"/>
          </a:p>
          <a:p>
            <a:pPr>
              <a:buNone/>
            </a:pPr>
            <a:r>
              <a:rPr lang="en-IN" sz="2400" dirty="0"/>
              <a:t>                     Thus </a:t>
            </a:r>
            <a:r>
              <a:rPr lang="en-IN" sz="2400" b="1" dirty="0"/>
              <a:t>V(x)=1/2 fx</a:t>
            </a:r>
            <a:r>
              <a:rPr lang="en-IN" sz="2400" b="1" baseline="30000" dirty="0"/>
              <a:t>2</a:t>
            </a:r>
            <a:endParaRPr lang="en-US" sz="2400" dirty="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Application of Newton’s second law gives the familiar equation of simple harmonic motion. The equation of motion according to classical mechanics is </a:t>
            </a:r>
            <a:endParaRPr lang="en-US" dirty="0"/>
          </a:p>
          <a:p>
            <a:r>
              <a:rPr lang="en-IN" dirty="0"/>
              <a:t>F= md</a:t>
            </a:r>
            <a:r>
              <a:rPr lang="en-IN" baseline="30000" dirty="0"/>
              <a:t>2</a:t>
            </a:r>
            <a:r>
              <a:rPr lang="en-IN" dirty="0"/>
              <a:t>x / dt</a:t>
            </a:r>
            <a:r>
              <a:rPr lang="en-IN" baseline="30000" dirty="0"/>
              <a:t>2</a:t>
            </a:r>
            <a:endParaRPr lang="en-US" dirty="0"/>
          </a:p>
          <a:p>
            <a:r>
              <a:rPr lang="en-IN" dirty="0"/>
              <a:t>Hence, restoring force </a:t>
            </a:r>
            <a:r>
              <a:rPr lang="en-IN" b="1" dirty="0"/>
              <a:t>md</a:t>
            </a:r>
            <a:r>
              <a:rPr lang="en-IN" b="1" baseline="30000" dirty="0"/>
              <a:t>2</a:t>
            </a:r>
            <a:r>
              <a:rPr lang="en-IN" b="1" dirty="0"/>
              <a:t>x / dt</a:t>
            </a:r>
            <a:r>
              <a:rPr lang="en-IN" b="1" baseline="30000" dirty="0"/>
              <a:t>2</a:t>
            </a:r>
            <a:r>
              <a:rPr lang="en-IN" b="1" dirty="0"/>
              <a:t>= -</a:t>
            </a:r>
            <a:r>
              <a:rPr lang="en-IN" b="1" dirty="0" err="1"/>
              <a:t>fx</a:t>
            </a:r>
            <a:endParaRPr lang="en-US" dirty="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pic>
        <p:nvPicPr>
          <p:cNvPr id="52226" name="Picture 32"/>
          <p:cNvPicPr>
            <a:picLocks noChangeAspect="1" noChangeArrowheads="1"/>
          </p:cNvPicPr>
          <p:nvPr/>
        </p:nvPicPr>
        <p:blipFill>
          <a:blip r:embed="rId2">
            <a:lum contrast="20000"/>
          </a:blip>
          <a:srcRect/>
          <a:stretch>
            <a:fillRect/>
          </a:stretch>
        </p:blipFill>
        <p:spPr bwMode="auto">
          <a:xfrm>
            <a:off x="613376" y="2041525"/>
            <a:ext cx="7997224" cy="32162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4524315"/>
          </a:xfrm>
          <a:prstGeom prst="rect">
            <a:avLst/>
          </a:prstGeom>
          <a:noFill/>
        </p:spPr>
        <p:txBody>
          <a:bodyPr wrap="square" rtlCol="0">
            <a:spAutoFit/>
          </a:bodyPr>
          <a:lstStyle/>
          <a:p>
            <a:r>
              <a:rPr lang="en-IN" dirty="0"/>
              <a:t>The displacement coordinates are </a:t>
            </a:r>
            <a:r>
              <a:rPr lang="en-IN" i="1" dirty="0"/>
              <a:t>x</a:t>
            </a:r>
            <a:r>
              <a:rPr lang="en-IN" baseline="-25000" dirty="0"/>
              <a:t>1 </a:t>
            </a:r>
            <a:r>
              <a:rPr lang="en-IN" dirty="0"/>
              <a:t>and </a:t>
            </a:r>
            <a:r>
              <a:rPr lang="en-IN" i="1" dirty="0"/>
              <a:t>x</a:t>
            </a:r>
            <a:r>
              <a:rPr lang="en-IN" i="1" baseline="-25000" dirty="0"/>
              <a:t>2</a:t>
            </a:r>
            <a:r>
              <a:rPr lang="en-IN" i="1" dirty="0"/>
              <a:t> </a:t>
            </a:r>
            <a:r>
              <a:rPr lang="en-IN" dirty="0"/>
              <a:t>in Fig. The extension of the spring is (</a:t>
            </a:r>
            <a:r>
              <a:rPr lang="en-IN" i="1" dirty="0"/>
              <a:t>x</a:t>
            </a:r>
            <a:r>
              <a:rPr lang="en-IN" baseline="-25000" dirty="0"/>
              <a:t>2</a:t>
            </a:r>
            <a:r>
              <a:rPr lang="en-IN" dirty="0"/>
              <a:t>-</a:t>
            </a:r>
            <a:r>
              <a:rPr lang="en-IN" i="1" dirty="0"/>
              <a:t>x</a:t>
            </a:r>
            <a:r>
              <a:rPr lang="en-IN" baseline="-25000" dirty="0"/>
              <a:t>1</a:t>
            </a:r>
            <a:r>
              <a:rPr lang="en-IN" dirty="0"/>
              <a:t>). The restoring force is then given by</a:t>
            </a:r>
            <a:endParaRPr lang="en-US" dirty="0"/>
          </a:p>
          <a:p>
            <a:r>
              <a:rPr lang="en-IN" i="1" dirty="0"/>
              <a:t>	                F=-f(x</a:t>
            </a:r>
            <a:r>
              <a:rPr lang="en-IN" i="1" baseline="-25000" dirty="0"/>
              <a:t>2</a:t>
            </a:r>
            <a:r>
              <a:rPr lang="en-IN" i="1" dirty="0"/>
              <a:t>-x</a:t>
            </a:r>
            <a:r>
              <a:rPr lang="en-IN" i="1" baseline="-25000" dirty="0"/>
              <a:t>1</a:t>
            </a:r>
            <a:r>
              <a:rPr lang="en-IN" i="1" dirty="0"/>
              <a:t>), f</a:t>
            </a:r>
            <a:r>
              <a:rPr lang="en-IN" dirty="0"/>
              <a:t> is a force constant            		.......... (1)</a:t>
            </a:r>
            <a:endParaRPr lang="en-US" dirty="0"/>
          </a:p>
          <a:p>
            <a:endParaRPr lang="en-IN" dirty="0"/>
          </a:p>
          <a:p>
            <a:r>
              <a:rPr lang="en-IN" dirty="0"/>
              <a:t>The motion can be expressed in terms of Newton's law as follows:</a:t>
            </a:r>
            <a:endParaRPr lang="en-US" dirty="0"/>
          </a:p>
          <a:p>
            <a:r>
              <a:rPr lang="en-IN" dirty="0"/>
              <a:t>          </a:t>
            </a:r>
          </a:p>
          <a:p>
            <a:endParaRPr lang="en-IN" dirty="0"/>
          </a:p>
          <a:p>
            <a:r>
              <a:rPr lang="en-IN" dirty="0"/>
              <a:t>                                                                                                                           .......... (2)</a:t>
            </a:r>
            <a:endParaRPr lang="en-US" dirty="0"/>
          </a:p>
          <a:p>
            <a:endParaRPr lang="en-IN" dirty="0"/>
          </a:p>
          <a:p>
            <a:r>
              <a:rPr lang="en-IN" dirty="0"/>
              <a:t>Similar equations can be written for compression. The solution of these equations (like harmonic oscillator) shows that</a:t>
            </a:r>
          </a:p>
          <a:p>
            <a:endParaRPr lang="en-US" dirty="0"/>
          </a:p>
          <a:p>
            <a:r>
              <a:rPr lang="en-IN" dirty="0"/>
              <a:t>			 				   .......(3)</a:t>
            </a:r>
            <a:endParaRPr lang="en-US" dirty="0"/>
          </a:p>
          <a:p>
            <a:r>
              <a:rPr lang="en-IN" dirty="0"/>
              <a:t>where v</a:t>
            </a:r>
            <a:r>
              <a:rPr lang="en-IN" baseline="-25000" dirty="0"/>
              <a:t>0</a:t>
            </a:r>
            <a:r>
              <a:rPr lang="en-IN" dirty="0"/>
              <a:t> is the fundamental natural frequency of the system and </a:t>
            </a:r>
            <a:r>
              <a:rPr lang="en-IN" dirty="0">
                <a:sym typeface="Symbol"/>
              </a:rPr>
              <a:t></a:t>
            </a:r>
            <a:r>
              <a:rPr lang="en-IN" dirty="0"/>
              <a:t> is the reduced mass of the two particle system. Here the fundamental frequency depends on the force constant and the reduced mass of the system.</a:t>
            </a:r>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2133600" y="3429000"/>
          <a:ext cx="3162300" cy="447675"/>
        </p:xfrm>
        <a:graphic>
          <a:graphicData uri="http://schemas.openxmlformats.org/presentationml/2006/ole">
            <mc:AlternateContent xmlns:mc="http://schemas.openxmlformats.org/markup-compatibility/2006">
              <mc:Choice xmlns:v="urn:schemas-microsoft-com:vml" Requires="v">
                <p:oleObj spid="_x0000_s53249" r:id="rId2" imgW="3162300" imgH="444500" progId="Equation.DSMT4">
                  <p:embed/>
                </p:oleObj>
              </mc:Choice>
              <mc:Fallback>
                <p:oleObj r:id="rId2" imgW="3162300" imgH="44450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29000"/>
                        <a:ext cx="31623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51" name="Object 3"/>
          <p:cNvGraphicFramePr>
            <a:graphicFrameLocks noChangeAspect="1"/>
          </p:cNvGraphicFramePr>
          <p:nvPr/>
        </p:nvGraphicFramePr>
        <p:xfrm>
          <a:off x="3505200" y="4724400"/>
          <a:ext cx="838200" cy="495300"/>
        </p:xfrm>
        <a:graphic>
          <a:graphicData uri="http://schemas.openxmlformats.org/presentationml/2006/ole">
            <mc:AlternateContent xmlns:mc="http://schemas.openxmlformats.org/markup-compatibility/2006">
              <mc:Choice xmlns:v="urn:schemas-microsoft-com:vml" Requires="v">
                <p:oleObj spid="_x0000_s53251" r:id="rId4" imgW="838200" imgH="495300" progId="Equation.DSMT4">
                  <p:embed/>
                </p:oleObj>
              </mc:Choice>
              <mc:Fallback>
                <p:oleObj r:id="rId4" imgW="838200" imgH="4953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724400"/>
                        <a:ext cx="838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4524315"/>
          </a:xfrm>
          <a:prstGeom prst="rect">
            <a:avLst/>
          </a:prstGeom>
          <a:noFill/>
        </p:spPr>
        <p:txBody>
          <a:bodyPr wrap="square" rtlCol="0">
            <a:spAutoFit/>
          </a:bodyPr>
          <a:lstStyle/>
          <a:p>
            <a:r>
              <a:rPr lang="en-US" dirty="0"/>
              <a:t>According to the quantum mechanical model, the potential energy is given by</a:t>
            </a:r>
          </a:p>
          <a:p>
            <a:r>
              <a:rPr lang="en-US" dirty="0"/>
              <a:t>			V(x) = l/2f(x2-x1)2    			 .......(4)</a:t>
            </a:r>
          </a:p>
          <a:p>
            <a:r>
              <a:rPr lang="en-US" dirty="0"/>
              <a:t>Substituting it in the Schrodinger wave equation we get</a:t>
            </a:r>
          </a:p>
          <a:p>
            <a:r>
              <a:rPr lang="en-US" dirty="0"/>
              <a:t>		 		</a:t>
            </a:r>
          </a:p>
          <a:p>
            <a:r>
              <a:rPr lang="en-US" dirty="0"/>
              <a:t>                                   </a:t>
            </a:r>
          </a:p>
          <a:p>
            <a:r>
              <a:rPr lang="en-US" dirty="0"/>
              <a:t>                                                                                                                                            .......(5)</a:t>
            </a:r>
          </a:p>
          <a:p>
            <a:r>
              <a:rPr lang="en-US" dirty="0"/>
              <a:t>where the displacement x=(x2-x1). Thus the </a:t>
            </a:r>
            <a:r>
              <a:rPr lang="en-US" dirty="0" err="1"/>
              <a:t>vibrational</a:t>
            </a:r>
            <a:r>
              <a:rPr lang="en-US" dirty="0"/>
              <a:t> energy of diatomic molecule is </a:t>
            </a:r>
          </a:p>
          <a:p>
            <a:r>
              <a:rPr lang="en-US" dirty="0"/>
              <a:t>		 		</a:t>
            </a:r>
          </a:p>
          <a:p>
            <a:r>
              <a:rPr lang="en-US" dirty="0"/>
              <a:t>                                  </a:t>
            </a:r>
          </a:p>
          <a:p>
            <a:r>
              <a:rPr lang="en-US" dirty="0"/>
              <a:t>                                                                                                                                            .......(6)</a:t>
            </a:r>
          </a:p>
          <a:p>
            <a:r>
              <a:rPr lang="en-US" dirty="0"/>
              <a:t>v is called the </a:t>
            </a:r>
            <a:r>
              <a:rPr lang="en-US" dirty="0" err="1"/>
              <a:t>vibrational</a:t>
            </a:r>
            <a:r>
              <a:rPr lang="en-US" dirty="0"/>
              <a:t> quantum number and the frequency v0 is given by equation (3). Converting energy into spectroscopic units, cm-1, we get</a:t>
            </a:r>
          </a:p>
          <a:p>
            <a:r>
              <a:rPr lang="en-US" dirty="0"/>
              <a:t> 	</a:t>
            </a:r>
          </a:p>
          <a:p>
            <a:endParaRPr lang="en-US" dirty="0"/>
          </a:p>
          <a:p>
            <a:r>
              <a:rPr lang="en-US" dirty="0"/>
              <a:t>                                                                                                                                            .......(7)</a:t>
            </a:r>
          </a:p>
          <a:p>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4" name="Object 4"/>
          <p:cNvGraphicFramePr>
            <a:graphicFrameLocks noChangeAspect="1"/>
          </p:cNvGraphicFramePr>
          <p:nvPr/>
        </p:nvGraphicFramePr>
        <p:xfrm>
          <a:off x="3048000" y="2819400"/>
          <a:ext cx="1971675" cy="466725"/>
        </p:xfrm>
        <a:graphic>
          <a:graphicData uri="http://schemas.openxmlformats.org/presentationml/2006/ole">
            <mc:AlternateContent xmlns:mc="http://schemas.openxmlformats.org/markup-compatibility/2006">
              <mc:Choice xmlns:v="urn:schemas-microsoft-com:vml" Requires="v">
                <p:oleObj spid="_x0000_s56324" r:id="rId2" imgW="1968500" imgH="469900" progId="Equation.DSMT4">
                  <p:embed/>
                </p:oleObj>
              </mc:Choice>
              <mc:Fallback>
                <p:oleObj r:id="rId2" imgW="1968500" imgH="469900" progId="Equation.DSMT4">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19400"/>
                        <a:ext cx="19716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6" name="Object 6"/>
          <p:cNvGraphicFramePr>
            <a:graphicFrameLocks noChangeAspect="1"/>
          </p:cNvGraphicFramePr>
          <p:nvPr/>
        </p:nvGraphicFramePr>
        <p:xfrm>
          <a:off x="3124200" y="3886200"/>
          <a:ext cx="1857375" cy="466725"/>
        </p:xfrm>
        <a:graphic>
          <a:graphicData uri="http://schemas.openxmlformats.org/presentationml/2006/ole">
            <mc:AlternateContent xmlns:mc="http://schemas.openxmlformats.org/markup-compatibility/2006">
              <mc:Choice xmlns:v="urn:schemas-microsoft-com:vml" Requires="v">
                <p:oleObj spid="_x0000_s56326" r:id="rId4" imgW="1879600" imgH="469900" progId="Equation.DSMT4">
                  <p:embed/>
                </p:oleObj>
              </mc:Choice>
              <mc:Fallback>
                <p:oleObj r:id="rId4" imgW="1879600" imgH="4699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886200"/>
                        <a:ext cx="18573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8" name="Object 8"/>
          <p:cNvGraphicFramePr>
            <a:graphicFrameLocks noChangeAspect="1"/>
          </p:cNvGraphicFramePr>
          <p:nvPr/>
        </p:nvGraphicFramePr>
        <p:xfrm>
          <a:off x="2895600" y="5334000"/>
          <a:ext cx="3086100" cy="466725"/>
        </p:xfrm>
        <a:graphic>
          <a:graphicData uri="http://schemas.openxmlformats.org/presentationml/2006/ole">
            <mc:AlternateContent xmlns:mc="http://schemas.openxmlformats.org/markup-compatibility/2006">
              <mc:Choice xmlns:v="urn:schemas-microsoft-com:vml" Requires="v">
                <p:oleObj spid="_x0000_s56328" r:id="rId6" imgW="3086100" imgH="469900" progId="Equation.DSMT4">
                  <p:embed/>
                </p:oleObj>
              </mc:Choice>
              <mc:Fallback>
                <p:oleObj r:id="rId6" imgW="3086100" imgH="46990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334000"/>
                        <a:ext cx="30861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646331"/>
          </a:xfrm>
          <a:prstGeom prst="rect">
            <a:avLst/>
          </a:prstGeom>
          <a:noFill/>
        </p:spPr>
        <p:txBody>
          <a:bodyPr wrap="square" rtlCol="0">
            <a:spAutoFit/>
          </a:bodyPr>
          <a:lstStyle/>
          <a:p>
            <a:r>
              <a:rPr lang="en-IN" dirty="0"/>
              <a:t>Different values of </a:t>
            </a:r>
            <a:r>
              <a:rPr lang="en-IN" dirty="0" err="1"/>
              <a:t>vibrational</a:t>
            </a:r>
            <a:r>
              <a:rPr lang="en-IN" dirty="0"/>
              <a:t> quantum number, </a:t>
            </a:r>
            <a:r>
              <a:rPr lang="en-IN" i="1" dirty="0"/>
              <a:t>v </a:t>
            </a:r>
            <a:r>
              <a:rPr lang="en-IN" dirty="0"/>
              <a:t>can be derived from equation (7).</a:t>
            </a:r>
            <a:endParaRPr lang="en-US" dirty="0"/>
          </a:p>
          <a:p>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51" name="Object 7"/>
          <p:cNvGraphicFramePr>
            <a:graphicFrameLocks noChangeAspect="1"/>
          </p:cNvGraphicFramePr>
          <p:nvPr/>
        </p:nvGraphicFramePr>
        <p:xfrm>
          <a:off x="3505200" y="2133600"/>
          <a:ext cx="2329392" cy="676275"/>
        </p:xfrm>
        <a:graphic>
          <a:graphicData uri="http://schemas.openxmlformats.org/presentationml/2006/ole">
            <mc:AlternateContent xmlns:mc="http://schemas.openxmlformats.org/markup-compatibility/2006">
              <mc:Choice xmlns:v="urn:schemas-microsoft-com:vml" Requires="v">
                <p:oleObj spid="_x0000_s57351" r:id="rId2" imgW="1473200" imgH="431800" progId="Equation.DSMT4">
                  <p:embed/>
                </p:oleObj>
              </mc:Choice>
              <mc:Fallback>
                <p:oleObj r:id="rId2" imgW="1473200" imgH="431800" progId="Equation.DSMT4">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33600"/>
                        <a:ext cx="2329392"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0" name="Object 6"/>
          <p:cNvGraphicFramePr>
            <a:graphicFrameLocks noChangeAspect="1"/>
          </p:cNvGraphicFramePr>
          <p:nvPr/>
        </p:nvGraphicFramePr>
        <p:xfrm>
          <a:off x="3505200" y="2895600"/>
          <a:ext cx="2428452" cy="733425"/>
        </p:xfrm>
        <a:graphic>
          <a:graphicData uri="http://schemas.openxmlformats.org/presentationml/2006/ole">
            <mc:AlternateContent xmlns:mc="http://schemas.openxmlformats.org/markup-compatibility/2006">
              <mc:Choice xmlns:v="urn:schemas-microsoft-com:vml" Requires="v">
                <p:oleObj spid="_x0000_s57350" r:id="rId4" imgW="1422400" imgH="431800" progId="Equation.DSMT4">
                  <p:embed/>
                </p:oleObj>
              </mc:Choice>
              <mc:Fallback>
                <p:oleObj r:id="rId4" imgW="1422400" imgH="4318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895600"/>
                        <a:ext cx="242845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9" name="Object 5"/>
          <p:cNvGraphicFramePr>
            <a:graphicFrameLocks noChangeAspect="1"/>
          </p:cNvGraphicFramePr>
          <p:nvPr/>
        </p:nvGraphicFramePr>
        <p:xfrm>
          <a:off x="3429000" y="3657600"/>
          <a:ext cx="2514600" cy="730045"/>
        </p:xfrm>
        <a:graphic>
          <a:graphicData uri="http://schemas.openxmlformats.org/presentationml/2006/ole">
            <mc:AlternateContent xmlns:mc="http://schemas.openxmlformats.org/markup-compatibility/2006">
              <mc:Choice xmlns:v="urn:schemas-microsoft-com:vml" Requires="v">
                <p:oleObj spid="_x0000_s57349" r:id="rId6" imgW="1473200" imgH="431800" progId="Equation.DSMT4">
                  <p:embed/>
                </p:oleObj>
              </mc:Choice>
              <mc:Fallback>
                <p:oleObj r:id="rId6" imgW="1473200" imgH="4318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657600"/>
                        <a:ext cx="2514600" cy="7300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53" name="Rectangle 9"/>
          <p:cNvSpPr>
            <a:spLocks noChangeArrowheads="1"/>
          </p:cNvSpPr>
          <p:nvPr/>
        </p:nvSpPr>
        <p:spPr bwMode="auto">
          <a:xfrm>
            <a:off x="0" y="885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7354" name="Rectangle 10"/>
          <p:cNvSpPr>
            <a:spLocks noChangeArrowheads="1"/>
          </p:cNvSpPr>
          <p:nvPr/>
        </p:nvSpPr>
        <p:spPr bwMode="auto">
          <a:xfrm>
            <a:off x="0" y="1314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57355" name="Picture 41"/>
          <p:cNvPicPr>
            <a:picLocks noChangeAspect="1" noChangeArrowheads="1"/>
          </p:cNvPicPr>
          <p:nvPr/>
        </p:nvPicPr>
        <p:blipFill>
          <a:blip r:embed="rId8"/>
          <a:srcRect b="10762"/>
          <a:stretch>
            <a:fillRect/>
          </a:stretch>
        </p:blipFill>
        <p:spPr bwMode="auto">
          <a:xfrm>
            <a:off x="1447800" y="4419600"/>
            <a:ext cx="6535578" cy="21336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A066-F041-4363-B122-0B50C8E1E63D}"/>
              </a:ext>
            </a:extLst>
          </p:cNvPr>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panose="02020603050405020304" pitchFamily="18" charset="0"/>
                <a:cs typeface="Times New Roman" panose="02020603050405020304" pitchFamily="18" charset="0"/>
              </a:rPr>
              <a:t>Advantages of the spectroscopic Techniques</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ED666F-8A1D-4244-8924-3B906467BDA9}"/>
              </a:ext>
            </a:extLst>
          </p:cNvPr>
          <p:cNvSpPr>
            <a:spLocks noGrp="1"/>
          </p:cNvSpPr>
          <p:nvPr>
            <p:ph idx="1"/>
          </p:nvPr>
        </p:nvSpPr>
        <p:spPr/>
        <p:txBody>
          <a:bodyPr/>
          <a:lstStyle/>
          <a:p>
            <a:r>
              <a:rPr lang="en-US" dirty="0">
                <a:solidFill>
                  <a:schemeClr val="tx2">
                    <a:lumMod val="60000"/>
                    <a:lumOff val="40000"/>
                  </a:schemeClr>
                </a:solidFill>
                <a:latin typeface="Times New Roman" panose="02020603050405020304" pitchFamily="18" charset="0"/>
                <a:cs typeface="Times New Roman" panose="02020603050405020304" pitchFamily="18" charset="0"/>
              </a:rPr>
              <a:t>Less time is required. </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The measurement is very accurate.</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Requires very small amount of the sample.</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After recording the spectra ,the sample can be reused.</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283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solidFill>
                  <a:srgbClr val="C00000"/>
                </a:solidFill>
                <a:latin typeface="Stencil" pitchFamily="82" charset="0"/>
              </a:rPr>
              <a:t>NMR Spectroscopy</a:t>
            </a:r>
            <a:endParaRPr lang="en-US" dirty="0">
              <a:solidFill>
                <a:srgbClr val="C00000"/>
              </a:solidFill>
              <a:latin typeface="Stencil" pitchFamily="82" charset="0"/>
            </a:endParaRPr>
          </a:p>
        </p:txBody>
      </p:sp>
      <p:pic>
        <p:nvPicPr>
          <p:cNvPr id="65538" name="Picture 2"/>
          <p:cNvPicPr>
            <a:picLocks noChangeAspect="1" noChangeArrowheads="1"/>
          </p:cNvPicPr>
          <p:nvPr/>
        </p:nvPicPr>
        <p:blipFill>
          <a:blip r:embed="rId2"/>
          <a:srcRect l="3711" t="30208" r="36719" b="19792"/>
          <a:stretch>
            <a:fillRect/>
          </a:stretch>
        </p:blipFill>
        <p:spPr bwMode="auto">
          <a:xfrm>
            <a:off x="685800" y="1371600"/>
            <a:ext cx="7924800" cy="4988726"/>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solidFill>
                  <a:srgbClr val="C00000"/>
                </a:solidFill>
                <a:latin typeface="Stencil" pitchFamily="82" charset="0"/>
              </a:rPr>
              <a:t>NMR Spectroscopy</a:t>
            </a:r>
            <a:endParaRPr lang="en-US" dirty="0">
              <a:solidFill>
                <a:srgbClr val="C00000"/>
              </a:solidFill>
              <a:latin typeface="Stencil" pitchFamily="82" charset="0"/>
            </a:endParaRPr>
          </a:p>
        </p:txBody>
      </p:sp>
      <p:pic>
        <p:nvPicPr>
          <p:cNvPr id="66562" name="Picture 2"/>
          <p:cNvPicPr>
            <a:picLocks noChangeAspect="1" noChangeArrowheads="1"/>
          </p:cNvPicPr>
          <p:nvPr/>
        </p:nvPicPr>
        <p:blipFill>
          <a:blip r:embed="rId2"/>
          <a:srcRect l="3906" t="31471" r="36719" b="22917"/>
          <a:stretch>
            <a:fillRect/>
          </a:stretch>
        </p:blipFill>
        <p:spPr bwMode="auto">
          <a:xfrm>
            <a:off x="457200" y="1295400"/>
            <a:ext cx="8332116" cy="48006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l="3906" t="21875" r="36719" b="19792"/>
          <a:stretch>
            <a:fillRect/>
          </a:stretch>
        </p:blipFill>
        <p:spPr bwMode="auto">
          <a:xfrm>
            <a:off x="457200" y="304800"/>
            <a:ext cx="8169728" cy="60198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IN" sz="4000" b="1" cap="small" dirty="0">
                <a:solidFill>
                  <a:srgbClr val="C00000"/>
                </a:solidFill>
                <a:latin typeface="Stencil" pitchFamily="82" charset="0"/>
              </a:rPr>
              <a:t>Chemical Shift</a:t>
            </a:r>
            <a:endParaRPr lang="en-US" sz="4000" dirty="0">
              <a:solidFill>
                <a:srgbClr val="C00000"/>
              </a:solidFill>
              <a:latin typeface="Stencil" pitchFamily="82" charset="0"/>
            </a:endParaRPr>
          </a:p>
        </p:txBody>
      </p:sp>
      <p:sp>
        <p:nvSpPr>
          <p:cNvPr id="3" name="Content Placeholder 2"/>
          <p:cNvSpPr>
            <a:spLocks noGrp="1"/>
          </p:cNvSpPr>
          <p:nvPr>
            <p:ph idx="1"/>
          </p:nvPr>
        </p:nvSpPr>
        <p:spPr>
          <a:xfrm>
            <a:off x="228600" y="914401"/>
            <a:ext cx="8686800" cy="3276600"/>
          </a:xfrm>
        </p:spPr>
        <p:txBody>
          <a:bodyPr/>
          <a:lstStyle/>
          <a:p>
            <a:pPr algn="just"/>
            <a:r>
              <a:rPr lang="en-US" dirty="0">
                <a:solidFill>
                  <a:srgbClr val="0000CC"/>
                </a:solidFill>
                <a:latin typeface="Cambria" pitchFamily="18" charset="0"/>
              </a:rPr>
              <a:t>A chemical shift is defined as the difference in parts per million (</a:t>
            </a:r>
            <a:r>
              <a:rPr lang="en-US" dirty="0" err="1">
                <a:solidFill>
                  <a:srgbClr val="0000CC"/>
                </a:solidFill>
                <a:latin typeface="Cambria" pitchFamily="18" charset="0"/>
              </a:rPr>
              <a:t>ppm</a:t>
            </a:r>
            <a:r>
              <a:rPr lang="en-US" dirty="0">
                <a:solidFill>
                  <a:srgbClr val="0000CC"/>
                </a:solidFill>
                <a:latin typeface="Cambria" pitchFamily="18" charset="0"/>
              </a:rPr>
              <a:t>) between resonance frequency of the observed proton and </a:t>
            </a:r>
            <a:r>
              <a:rPr lang="en-US" dirty="0" err="1">
                <a:solidFill>
                  <a:srgbClr val="0000CC"/>
                </a:solidFill>
                <a:latin typeface="Cambria" pitchFamily="18" charset="0"/>
              </a:rPr>
              <a:t>tetramethylsilane</a:t>
            </a:r>
            <a:r>
              <a:rPr lang="en-US" dirty="0">
                <a:solidFill>
                  <a:srgbClr val="0000CC"/>
                </a:solidFill>
                <a:latin typeface="Cambria" pitchFamily="18" charset="0"/>
              </a:rPr>
              <a:t> (TMS) </a:t>
            </a:r>
            <a:r>
              <a:rPr lang="en-US" dirty="0" err="1">
                <a:solidFill>
                  <a:srgbClr val="0000CC"/>
                </a:solidFill>
                <a:latin typeface="Cambria" pitchFamily="18" charset="0"/>
              </a:rPr>
              <a:t>hydrogens</a:t>
            </a:r>
            <a:r>
              <a:rPr lang="en-US" dirty="0">
                <a:solidFill>
                  <a:srgbClr val="0000CC"/>
                </a:solidFill>
                <a:latin typeface="Cambria" pitchFamily="18" charset="0"/>
              </a:rPr>
              <a:t>.</a:t>
            </a:r>
          </a:p>
          <a:p>
            <a:pPr algn="just"/>
            <a:r>
              <a:rPr lang="en-US" dirty="0">
                <a:solidFill>
                  <a:srgbClr val="0000CC"/>
                </a:solidFill>
                <a:latin typeface="Cambria" pitchFamily="18" charset="0"/>
              </a:rPr>
              <a:t>TMS is the most common reference compound in NMR, it is set at ∂=0 </a:t>
            </a:r>
            <a:r>
              <a:rPr lang="en-US" dirty="0" err="1">
                <a:solidFill>
                  <a:srgbClr val="0000CC"/>
                </a:solidFill>
                <a:latin typeface="Cambria" pitchFamily="18" charset="0"/>
              </a:rPr>
              <a:t>ppm</a:t>
            </a:r>
            <a:r>
              <a:rPr lang="en-US" dirty="0">
                <a:solidFill>
                  <a:srgbClr val="0000CC"/>
                </a:solidFill>
                <a:latin typeface="Cambria" pitchFamily="18" charset="0"/>
              </a:rPr>
              <a:t>.</a:t>
            </a:r>
          </a:p>
        </p:txBody>
      </p:sp>
      <p:pic>
        <p:nvPicPr>
          <p:cNvPr id="58370" name="Picture 2"/>
          <p:cNvPicPr>
            <a:picLocks noChangeAspect="1" noChangeArrowheads="1"/>
          </p:cNvPicPr>
          <p:nvPr/>
        </p:nvPicPr>
        <p:blipFill>
          <a:blip r:embed="rId2"/>
          <a:srcRect l="11719" t="60417" r="42969" b="26041"/>
          <a:stretch>
            <a:fillRect/>
          </a:stretch>
        </p:blipFill>
        <p:spPr bwMode="auto">
          <a:xfrm>
            <a:off x="990600" y="4419600"/>
            <a:ext cx="7139354" cy="16002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l="3125" t="21875" r="36719" b="22917"/>
          <a:stretch>
            <a:fillRect/>
          </a:stretch>
        </p:blipFill>
        <p:spPr bwMode="auto">
          <a:xfrm>
            <a:off x="228599" y="228600"/>
            <a:ext cx="8745747" cy="60198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l="3125" t="21875" r="36719" b="20833"/>
          <a:stretch>
            <a:fillRect/>
          </a:stretch>
        </p:blipFill>
        <p:spPr bwMode="auto">
          <a:xfrm>
            <a:off x="381000" y="304800"/>
            <a:ext cx="8229600" cy="5878286"/>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l="3125" t="21875" r="35938" b="25000"/>
          <a:stretch>
            <a:fillRect/>
          </a:stretch>
        </p:blipFill>
        <p:spPr bwMode="auto">
          <a:xfrm>
            <a:off x="331694" y="381000"/>
            <a:ext cx="8507506" cy="5562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cap="small" dirty="0">
                <a:solidFill>
                  <a:srgbClr val="C00000"/>
                </a:solidFill>
              </a:rPr>
              <a:t>Pascal's Triangle giving Intensities of NMR Signals</a:t>
            </a:r>
            <a:endParaRPr lang="en-US" dirty="0">
              <a:solidFill>
                <a:srgbClr val="C00000"/>
              </a:solidFill>
            </a:endParaRPr>
          </a:p>
        </p:txBody>
      </p:sp>
      <p:graphicFrame>
        <p:nvGraphicFramePr>
          <p:cNvPr id="4" name="Table 3"/>
          <p:cNvGraphicFramePr>
            <a:graphicFrameLocks noGrp="1"/>
          </p:cNvGraphicFramePr>
          <p:nvPr/>
        </p:nvGraphicFramePr>
        <p:xfrm>
          <a:off x="533400" y="1904998"/>
          <a:ext cx="8153400" cy="3810002"/>
        </p:xfrm>
        <a:graphic>
          <a:graphicData uri="http://schemas.openxmlformats.org/drawingml/2006/table">
            <a:tbl>
              <a:tblPr/>
              <a:tblGrid>
                <a:gridCol w="2545492">
                  <a:extLst>
                    <a:ext uri="{9D8B030D-6E8A-4147-A177-3AD203B41FA5}">
                      <a16:colId xmlns:a16="http://schemas.microsoft.com/office/drawing/2014/main" val="20000"/>
                    </a:ext>
                  </a:extLst>
                </a:gridCol>
                <a:gridCol w="2750957">
                  <a:extLst>
                    <a:ext uri="{9D8B030D-6E8A-4147-A177-3AD203B41FA5}">
                      <a16:colId xmlns:a16="http://schemas.microsoft.com/office/drawing/2014/main" val="20001"/>
                    </a:ext>
                  </a:extLst>
                </a:gridCol>
                <a:gridCol w="2856951">
                  <a:extLst>
                    <a:ext uri="{9D8B030D-6E8A-4147-A177-3AD203B41FA5}">
                      <a16:colId xmlns:a16="http://schemas.microsoft.com/office/drawing/2014/main" val="20002"/>
                    </a:ext>
                  </a:extLst>
                </a:gridCol>
              </a:tblGrid>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Number of Protons, n</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Number of NMR lines</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Relative Intensities</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0</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1   2    1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1   3    3    1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1    4     6   4   1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1  5  1  0  1  0  5 1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etc</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2</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2</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3</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3</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4</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4</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5</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5</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6</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936712">
                <a:tc>
                  <a:txBody>
                    <a:bodyPr/>
                    <a:lstStyle/>
                    <a:p>
                      <a:pPr marL="0" marR="0" algn="ctr">
                        <a:lnSpc>
                          <a:spcPct val="130000"/>
                        </a:lnSpc>
                        <a:spcBef>
                          <a:spcPts val="300"/>
                        </a:spcBef>
                        <a:spcAft>
                          <a:spcPts val="100"/>
                        </a:spcAft>
                      </a:pPr>
                      <a:r>
                        <a:rPr lang="en-IN" sz="2000">
                          <a:latin typeface="Times New Roman"/>
                          <a:ea typeface="Times New Roman"/>
                          <a:cs typeface="Times New Roman"/>
                        </a:rPr>
                        <a:t>etc</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dirty="0">
                          <a:latin typeface="Times New Roman"/>
                          <a:ea typeface="Times New Roman"/>
                          <a:cs typeface="Times New Roman"/>
                        </a:rPr>
                        <a:t>etc</a:t>
                      </a:r>
                      <a:endParaRPr lang="en-US" sz="2000" dirty="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l="3125" t="20833" r="38281" b="18750"/>
          <a:stretch>
            <a:fillRect/>
          </a:stretch>
        </p:blipFill>
        <p:spPr bwMode="auto">
          <a:xfrm>
            <a:off x="304800" y="76200"/>
            <a:ext cx="8458200" cy="654100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l="3125" t="21875" r="41406" b="18750"/>
          <a:stretch>
            <a:fillRect/>
          </a:stretch>
        </p:blipFill>
        <p:spPr bwMode="auto">
          <a:xfrm>
            <a:off x="457200" y="152400"/>
            <a:ext cx="8153400" cy="654568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C00000"/>
                </a:solidFill>
                <a:latin typeface="Stencil" pitchFamily="82" charset="0"/>
              </a:rPr>
              <a:t>Spectrometer</a:t>
            </a:r>
          </a:p>
        </p:txBody>
      </p:sp>
      <p:sp>
        <p:nvSpPr>
          <p:cNvPr id="3" name="Content Placeholder 2"/>
          <p:cNvSpPr>
            <a:spLocks noGrp="1"/>
          </p:cNvSpPr>
          <p:nvPr>
            <p:ph idx="1"/>
          </p:nvPr>
        </p:nvSpPr>
        <p:spPr>
          <a:xfrm>
            <a:off x="609600" y="1981201"/>
            <a:ext cx="8077200" cy="3276599"/>
          </a:xfrm>
        </p:spPr>
        <p:txBody>
          <a:bodyPr>
            <a:normAutofit/>
          </a:bodyPr>
          <a:lstStyle/>
          <a:p>
            <a:pPr algn="just"/>
            <a:r>
              <a:rPr lang="en-US" dirty="0">
                <a:solidFill>
                  <a:srgbClr val="0000CC"/>
                </a:solidFill>
                <a:latin typeface="Cambria" pitchFamily="18" charset="0"/>
              </a:rPr>
              <a:t>Spectrometer is an instrument  which can be used to measure  the presence of particular compound or particle in a molecule.</a:t>
            </a: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algn="just"/>
            <a:endParaRPr lang="en-US" dirty="0">
              <a:solidFill>
                <a:srgbClr val="0000CC"/>
              </a:solidFill>
              <a:latin typeface="Cambria"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l="3125" t="21875" r="35156" b="17708"/>
          <a:stretch>
            <a:fillRect/>
          </a:stretch>
        </p:blipFill>
        <p:spPr bwMode="auto">
          <a:xfrm>
            <a:off x="459828" y="304800"/>
            <a:ext cx="8303172" cy="6096000"/>
          </a:xfrm>
          <a:prstGeom prst="rect">
            <a:avLst/>
          </a:prstGeom>
          <a:noFill/>
          <a:ln w="9525">
            <a:noFill/>
            <a:miter lim="800000"/>
            <a:headEnd/>
            <a:tailEnd/>
          </a:ln>
          <a:effectLst/>
        </p:spPr>
      </p:pic>
      <p:sp>
        <p:nvSpPr>
          <p:cNvPr id="4" name="TextBox 3"/>
          <p:cNvSpPr txBox="1"/>
          <p:nvPr/>
        </p:nvSpPr>
        <p:spPr>
          <a:xfrm>
            <a:off x="7239000" y="5955268"/>
            <a:ext cx="1524000" cy="369332"/>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Spectrum</a:t>
            </a:r>
          </a:p>
        </p:txBody>
      </p:sp>
      <p:sp>
        <p:nvSpPr>
          <p:cNvPr id="3" name="Content Placeholder 2"/>
          <p:cNvSpPr>
            <a:spLocks noGrp="1"/>
          </p:cNvSpPr>
          <p:nvPr>
            <p:ph idx="1"/>
          </p:nvPr>
        </p:nvSpPr>
        <p:spPr>
          <a:xfrm>
            <a:off x="457200" y="1600201"/>
            <a:ext cx="8229600" cy="3200400"/>
          </a:xfrm>
        </p:spPr>
        <p:txBody>
          <a:bodyPr/>
          <a:lstStyle/>
          <a:p>
            <a:pPr algn="just"/>
            <a:r>
              <a:rPr lang="en-US" dirty="0">
                <a:solidFill>
                  <a:srgbClr val="0000CC"/>
                </a:solidFill>
                <a:latin typeface="Cambria" pitchFamily="18" charset="0"/>
              </a:rPr>
              <a:t>Spectrum is a plot of the amount of light absorbed by a  sample versus the wavelength of the light.</a:t>
            </a:r>
          </a:p>
          <a:p>
            <a:pPr algn="just"/>
            <a:r>
              <a:rPr lang="en-US" dirty="0">
                <a:solidFill>
                  <a:srgbClr val="0000CC"/>
                </a:solidFill>
                <a:latin typeface="Cambria" pitchFamily="18" charset="0"/>
              </a:rPr>
              <a:t>The amount of light absorbed is called the absorbance.</a:t>
            </a:r>
          </a:p>
          <a:p>
            <a:pPr algn="just"/>
            <a:endParaRPr lang="en-US" dirty="0">
              <a:solidFill>
                <a:srgbClr val="0000CC"/>
              </a:solidFill>
              <a:latin typeface="Cambria"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latin typeface="Times New Roman" panose="02020603050405020304" pitchFamily="18" charset="0"/>
                <a:cs typeface="Times New Roman" panose="02020603050405020304" pitchFamily="18" charset="0"/>
              </a:rPr>
              <a:t>Electromagnetic radiation</a:t>
            </a:r>
          </a:p>
        </p:txBody>
      </p:sp>
      <p:sp>
        <p:nvSpPr>
          <p:cNvPr id="3" name="Content Placeholder 2"/>
          <p:cNvSpPr>
            <a:spLocks noGrp="1"/>
          </p:cNvSpPr>
          <p:nvPr>
            <p:ph idx="1"/>
          </p:nvPr>
        </p:nvSpPr>
        <p:spPr>
          <a:xfrm>
            <a:off x="304800" y="1600200"/>
            <a:ext cx="8534400" cy="4525963"/>
          </a:xfrm>
        </p:spPr>
        <p:txBody>
          <a:bodyPr>
            <a:normAutofit/>
          </a:bodyPr>
          <a:lstStyle/>
          <a:p>
            <a:r>
              <a:rPr lang="en-US" dirty="0">
                <a:solidFill>
                  <a:srgbClr val="0000CC"/>
                </a:solidFill>
                <a:latin typeface="Cambria" pitchFamily="18" charset="0"/>
              </a:rPr>
              <a:t>An electromagnetic radiation is a radiant energy emitted from any source in the form of light, heat or sound.</a:t>
            </a:r>
          </a:p>
          <a:p>
            <a:endParaRPr lang="en-US" dirty="0">
              <a:solidFill>
                <a:srgbClr val="0000CC"/>
              </a:solidFill>
              <a:latin typeface="Cambria"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8A7D-B252-41FA-8FDD-1C14977BD79D}"/>
              </a:ext>
            </a:extLst>
          </p:cNvPr>
          <p:cNvSpPr>
            <a:spLocks noGrp="1"/>
          </p:cNvSpPr>
          <p:nvPr>
            <p:ph type="title"/>
          </p:nvPr>
        </p:nvSpPr>
        <p:spPr/>
        <p:txBody>
          <a:bodyPr>
            <a:normAutofit fontScale="90000"/>
          </a:bodyPr>
          <a:lstStyle/>
          <a:p>
            <a:r>
              <a:rPr lang="en-US" dirty="0">
                <a:solidFill>
                  <a:srgbClr val="C00000"/>
                </a:solidFill>
              </a:rPr>
              <a:t>Characteristics of Electromagnetic Radiation</a:t>
            </a:r>
            <a:endParaRPr lang="en-IN" dirty="0">
              <a:solidFill>
                <a:srgbClr val="C00000"/>
              </a:solidFill>
            </a:endParaRPr>
          </a:p>
        </p:txBody>
      </p:sp>
      <p:sp>
        <p:nvSpPr>
          <p:cNvPr id="3" name="Content Placeholder 2">
            <a:extLst>
              <a:ext uri="{FF2B5EF4-FFF2-40B4-BE49-F238E27FC236}">
                <a16:creationId xmlns:a16="http://schemas.microsoft.com/office/drawing/2014/main" id="{08CD0FC4-C380-4769-92F4-9D6ECAE528CC}"/>
              </a:ext>
            </a:extLst>
          </p:cNvPr>
          <p:cNvSpPr>
            <a:spLocks noGrp="1"/>
          </p:cNvSpPr>
          <p:nvPr>
            <p:ph idx="1"/>
          </p:nvPr>
        </p:nvSpPr>
        <p:spPr>
          <a:xfrm>
            <a:off x="457200" y="1417638"/>
            <a:ext cx="8229600" cy="5745162"/>
          </a:xfrm>
        </p:spPr>
        <p:txBody>
          <a:bodyPr>
            <a:normAutofit fontScale="25000" lnSpcReduction="20000"/>
          </a:bodyPr>
          <a:lstStyle/>
          <a:p>
            <a:pPr marL="514350" indent="-514350">
              <a:buAutoNum type="arabicPeriod"/>
            </a:pPr>
            <a:r>
              <a:rPr lang="en-US" sz="11200" dirty="0">
                <a:solidFill>
                  <a:srgbClr val="0000CC"/>
                </a:solidFill>
                <a:latin typeface="Times New Roman" panose="02020603050405020304" pitchFamily="18" charset="0"/>
                <a:cs typeface="Times New Roman" panose="02020603050405020304" pitchFamily="18" charset="0"/>
              </a:rPr>
              <a:t>Electromagnetic radiation possess particle nature as well as wave nature. A light beam consists of stream of particles (photons) moving in the form of waves.</a:t>
            </a:r>
          </a:p>
          <a:p>
            <a:pPr marL="514350" indent="-514350">
              <a:buAutoNum type="arabicPeriod"/>
            </a:pPr>
            <a:endParaRPr lang="en-US" sz="11200" dirty="0">
              <a:solidFill>
                <a:srgbClr val="0000CC"/>
              </a:solidFill>
              <a:latin typeface="Times New Roman" panose="02020603050405020304" pitchFamily="18" charset="0"/>
              <a:cs typeface="Times New Roman" panose="02020603050405020304" pitchFamily="18" charset="0"/>
            </a:endParaRPr>
          </a:p>
          <a:p>
            <a:pPr marL="0" indent="0">
              <a:buNone/>
            </a:pPr>
            <a:r>
              <a:rPr lang="en-US" sz="11200" dirty="0">
                <a:solidFill>
                  <a:srgbClr val="0000CC"/>
                </a:solidFill>
                <a:latin typeface="Times New Roman" panose="02020603050405020304" pitchFamily="18" charset="0"/>
                <a:cs typeface="Times New Roman" panose="02020603050405020304" pitchFamily="18" charset="0"/>
              </a:rPr>
              <a:t>2.  Electromagnetic radiations travel with the velocity of           light.i.e.2.998x10</a:t>
            </a:r>
            <a:r>
              <a:rPr lang="en-US" sz="11200" baseline="30000" dirty="0">
                <a:solidFill>
                  <a:srgbClr val="0000CC"/>
                </a:solidFill>
                <a:latin typeface="Times New Roman" panose="02020603050405020304" pitchFamily="18" charset="0"/>
                <a:cs typeface="Times New Roman" panose="02020603050405020304" pitchFamily="18" charset="0"/>
              </a:rPr>
              <a:t>8</a:t>
            </a:r>
          </a:p>
          <a:p>
            <a:pPr marL="0" indent="0">
              <a:buNone/>
            </a:pPr>
            <a:endParaRPr lang="en-US" sz="11200" dirty="0">
              <a:solidFill>
                <a:srgbClr val="0000CC"/>
              </a:solidFill>
              <a:latin typeface="Times New Roman" panose="02020603050405020304" pitchFamily="18" charset="0"/>
              <a:cs typeface="Times New Roman" panose="02020603050405020304" pitchFamily="18" charset="0"/>
            </a:endParaRPr>
          </a:p>
          <a:p>
            <a:pPr marL="0" indent="0">
              <a:buNone/>
            </a:pPr>
            <a:r>
              <a:rPr lang="en-US" sz="11200" dirty="0">
                <a:solidFill>
                  <a:srgbClr val="0000CC"/>
                </a:solidFill>
                <a:latin typeface="Times New Roman" panose="02020603050405020304" pitchFamily="18" charset="0"/>
                <a:cs typeface="Times New Roman" panose="02020603050405020304" pitchFamily="18" charset="0"/>
              </a:rPr>
              <a:t>3.  The electromagnetic waves have electric and magnetic fields associated with them at right angles to one another. If the radiation is moving along the X axis, the magnetic field is oriented along the Y axis and electric field is oriented along the Z axis.</a:t>
            </a:r>
          </a:p>
          <a:p>
            <a:pPr marL="0" indent="0">
              <a:buNone/>
            </a:pPr>
            <a:endPar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endPar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r>
              <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rPr>
              <a:t>   </a:t>
            </a:r>
            <a:endParaRPr lang="en-US" sz="112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endParaRPr lang="en-US" baseline="30000" dirty="0"/>
          </a:p>
          <a:p>
            <a:pPr marL="0" indent="0">
              <a:buNone/>
            </a:pPr>
            <a:endParaRPr lang="en-US" baseline="30000" dirty="0"/>
          </a:p>
          <a:p>
            <a:r>
              <a:rPr lang="en-IN" baseline="30000" dirty="0"/>
              <a:t>3</a:t>
            </a:r>
          </a:p>
        </p:txBody>
      </p:sp>
    </p:spTree>
    <p:extLst>
      <p:ext uri="{BB962C8B-B14F-4D97-AF65-F5344CB8AC3E}">
        <p14:creationId xmlns:p14="http://schemas.microsoft.com/office/powerpoint/2010/main" val="3736122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508AB10F76A544879F6E7C516FD50A" ma:contentTypeVersion="10" ma:contentTypeDescription="Create a new document." ma:contentTypeScope="" ma:versionID="12ed6006008c554c11fe3815e88ef27d">
  <xsd:schema xmlns:xsd="http://www.w3.org/2001/XMLSchema" xmlns:xs="http://www.w3.org/2001/XMLSchema" xmlns:p="http://schemas.microsoft.com/office/2006/metadata/properties" xmlns:ns2="9181d3a4-9477-4f69-aa8b-e80335b14a27" targetNamespace="http://schemas.microsoft.com/office/2006/metadata/properties" ma:root="true" ma:fieldsID="6c4a18ee15997fdd5a2d79b8ad8ec805" ns2:_="">
    <xsd:import namespace="9181d3a4-9477-4f69-aa8b-e80335b14a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81d3a4-9477-4f69-aa8b-e80335b14a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84CDC9-301A-45BF-ACB0-64489A981E30}"/>
</file>

<file path=customXml/itemProps2.xml><?xml version="1.0" encoding="utf-8"?>
<ds:datastoreItem xmlns:ds="http://schemas.openxmlformats.org/officeDocument/2006/customXml" ds:itemID="{6A00ECE8-7FB4-47DF-AFDF-1CC57ADFD1BC}"/>
</file>

<file path=customXml/itemProps3.xml><?xml version="1.0" encoding="utf-8"?>
<ds:datastoreItem xmlns:ds="http://schemas.openxmlformats.org/officeDocument/2006/customXml" ds:itemID="{A1D0C1D3-9835-4F01-98B2-B73DF015A9E0}"/>
</file>

<file path=docProps/app.xml><?xml version="1.0" encoding="utf-8"?>
<Properties xmlns="http://schemas.openxmlformats.org/officeDocument/2006/extended-properties" xmlns:vt="http://schemas.openxmlformats.org/officeDocument/2006/docPropsVTypes">
  <TotalTime>1093</TotalTime>
  <Words>2696</Words>
  <Application>Microsoft Office PowerPoint</Application>
  <PresentationFormat>On-screen Show (4:3)</PresentationFormat>
  <Paragraphs>248</Paragraphs>
  <Slides>60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Arial</vt:lpstr>
      <vt:lpstr>Calibri</vt:lpstr>
      <vt:lpstr>Cambria</vt:lpstr>
      <vt:lpstr>Cambria Math</vt:lpstr>
      <vt:lpstr>Carlito</vt:lpstr>
      <vt:lpstr>Stencil</vt:lpstr>
      <vt:lpstr>Times New Roman</vt:lpstr>
      <vt:lpstr>Office Theme</vt:lpstr>
      <vt:lpstr>Equation.DSMT4</vt:lpstr>
      <vt:lpstr>Spectroscopy</vt:lpstr>
      <vt:lpstr>PowerPoint Presentation</vt:lpstr>
      <vt:lpstr>Interaction of electromagnetic radiation</vt:lpstr>
      <vt:lpstr>Significance of the study of Spectroscopy</vt:lpstr>
      <vt:lpstr>Advantages of the spectroscopic Techniques</vt:lpstr>
      <vt:lpstr>Spectrometer</vt:lpstr>
      <vt:lpstr>Spectrum</vt:lpstr>
      <vt:lpstr>Electromagnetic radiation</vt:lpstr>
      <vt:lpstr>Characteristics of Electromagnetic Radiation</vt:lpstr>
      <vt:lpstr>PowerPoint Presentation</vt:lpstr>
      <vt:lpstr>Electomagnetic spectrum</vt:lpstr>
      <vt:lpstr>PowerPoint Presentation</vt:lpstr>
      <vt:lpstr>PowerPoint Presentation</vt:lpstr>
      <vt:lpstr>PowerPoint Presentation</vt:lpstr>
      <vt:lpstr>Electromagnetic spectrum</vt:lpstr>
      <vt:lpstr>Electromagnetic spectrum</vt:lpstr>
      <vt:lpstr>PowerPoint Presentation</vt:lpstr>
      <vt:lpstr>Various terms...</vt:lpstr>
      <vt:lpstr>Rotational ,Vibrational and Electronic Energies of Molecules</vt:lpstr>
      <vt:lpstr>PowerPoint Presentation</vt:lpstr>
      <vt:lpstr>Interaction with matter...</vt:lpstr>
      <vt:lpstr>Interaction with matter...</vt:lpstr>
      <vt:lpstr>Types of spectroscopy</vt:lpstr>
      <vt:lpstr>Absorption spectroscopy</vt:lpstr>
      <vt:lpstr>Scattering spectroscopy</vt:lpstr>
      <vt:lpstr>Emission spectroscopy</vt:lpstr>
      <vt:lpstr> Atomic Spectroscopy Vs Molecular Spectroscopy </vt:lpstr>
      <vt:lpstr>Molecular Spectroscopy</vt:lpstr>
      <vt:lpstr>Principles of absorption spectroscopy</vt:lpstr>
      <vt:lpstr>PowerPoint Presentation</vt:lpstr>
      <vt:lpstr>Principles of absorption spectroscopy</vt:lpstr>
      <vt:lpstr>Beer-lamberts law</vt:lpstr>
      <vt:lpstr>Selection Rules for Electronic Transitions</vt:lpstr>
      <vt:lpstr>Selection Rules for Electronic Transitions</vt:lpstr>
      <vt:lpstr>Selection Rules for Electronic Transitions</vt:lpstr>
      <vt:lpstr>SPECTRUM OF HYDROGEN ATOM</vt:lpstr>
      <vt:lpstr>PowerPoint Presentation</vt:lpstr>
      <vt:lpstr>Rotational Spectroscopy</vt:lpstr>
      <vt:lpstr>Conditions to obtain pure rotational spectrum</vt:lpstr>
      <vt:lpstr>Conditions to obtain pure rotational spectrum</vt:lpstr>
      <vt:lpstr>Rotational spectra of rigid diatomic molecule</vt:lpstr>
      <vt:lpstr>Rotational spectra of rigid diatomic molecule</vt:lpstr>
      <vt:lpstr>PowerPoint Presentation</vt:lpstr>
      <vt:lpstr>VIBRATIONAL (INFRA RED) SPECTROSCOPY</vt:lpstr>
      <vt:lpstr>PowerPoint Presentation</vt:lpstr>
      <vt:lpstr>Vibrational motion of a diatomic molecule</vt:lpstr>
      <vt:lpstr>Vibrational motion of a diatomic molecule</vt:lpstr>
      <vt:lpstr>Vibrational motion of a diatomic molecule</vt:lpstr>
      <vt:lpstr>Vibrational motion of a diatomic molecule</vt:lpstr>
      <vt:lpstr>NMR Spectroscopy</vt:lpstr>
      <vt:lpstr>NMR Spectroscopy</vt:lpstr>
      <vt:lpstr>PowerPoint Presentation</vt:lpstr>
      <vt:lpstr>Chemical Shift</vt:lpstr>
      <vt:lpstr>PowerPoint Presentation</vt:lpstr>
      <vt:lpstr>PowerPoint Presentation</vt:lpstr>
      <vt:lpstr>PowerPoint Presentation</vt:lpstr>
      <vt:lpstr>Pascal's Triangle giving Intensities of NMR Signals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Spectroscopy</dc:title>
  <dc:creator>Windows User</dc:creator>
  <cp:lastModifiedBy>shiny selvaraju</cp:lastModifiedBy>
  <cp:revision>64</cp:revision>
  <dcterms:created xsi:type="dcterms:W3CDTF">2021-05-10T12:29:04Z</dcterms:created>
  <dcterms:modified xsi:type="dcterms:W3CDTF">2021-05-21T04:16:50Z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0x010100A0508AB10F76A544879F6E7C516FD50A</vt:lpwstr>
  </property>
</Properties>
</file>